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8" r:id="rId3"/>
    <p:sldId id="259" r:id="rId4"/>
    <p:sldId id="276" r:id="rId5"/>
    <p:sldId id="257" r:id="rId6"/>
    <p:sldId id="278" r:id="rId7"/>
    <p:sldId id="279" r:id="rId8"/>
    <p:sldId id="283" r:id="rId9"/>
    <p:sldId id="275" r:id="rId10"/>
    <p:sldId id="284" r:id="rId11"/>
    <p:sldId id="260" r:id="rId12"/>
    <p:sldId id="280" r:id="rId13"/>
    <p:sldId id="282" r:id="rId14"/>
    <p:sldId id="261" r:id="rId15"/>
    <p:sldId id="277" r:id="rId16"/>
    <p:sldId id="285" r:id="rId17"/>
    <p:sldId id="286" r:id="rId18"/>
    <p:sldId id="271" r:id="rId19"/>
    <p:sldId id="287" r:id="rId20"/>
    <p:sldId id="28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191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225" autoAdjust="0"/>
  </p:normalViewPr>
  <p:slideViewPr>
    <p:cSldViewPr>
      <p:cViewPr>
        <p:scale>
          <a:sx n="77" d="100"/>
          <a:sy n="77" d="100"/>
        </p:scale>
        <p:origin x="-1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25-Mar-19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s-Latn-BA" dirty="0"/>
              <a:t>Na početku projekta su jako dobro prepoznati rizici vezano za wp 4</a:t>
            </a:r>
          </a:p>
          <a:p>
            <a:r>
              <a:rPr lang="bs-Latn-BA" dirty="0"/>
              <a:t>Vidjeti sa Milanom u kojoj je fazi svaka od wb institucija?????</a:t>
            </a:r>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2</a:t>
            </a:fld>
            <a:endParaRPr lang="en-US"/>
          </a:p>
        </p:txBody>
      </p:sp>
    </p:spTree>
    <p:extLst>
      <p:ext uri="{BB962C8B-B14F-4D97-AF65-F5344CB8AC3E}">
        <p14:creationId xmlns="" xmlns:p14="http://schemas.microsoft.com/office/powerpoint/2010/main" val="239937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s-Latn-BA" dirty="0"/>
              <a:t>Mi smo popunili kvotu, ali do kraja</a:t>
            </a:r>
            <a:r>
              <a:rPr lang="bs-Latn-BA" baseline="0" dirty="0"/>
              <a:t> upisnog roka nećemo znati sigurno, jer su studenti mogli predavati papire na više fakulteta</a:t>
            </a:r>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5</a:t>
            </a:fld>
            <a:endParaRPr lang="en-US"/>
          </a:p>
        </p:txBody>
      </p:sp>
    </p:spTree>
    <p:extLst>
      <p:ext uri="{BB962C8B-B14F-4D97-AF65-F5344CB8AC3E}">
        <p14:creationId xmlns="" xmlns:p14="http://schemas.microsoft.com/office/powerpoint/2010/main" val="1046547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3350BE-36FB-48B8-BC3B-BF82FA8A4B16}" type="datetime1">
              <a:rPr lang="en-US" smtClean="0"/>
              <a:pPr/>
              <a:t>25-Mar-19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8D951-FD7A-4EA6-9971-BA4650F5F282}" type="datetime1">
              <a:rPr lang="en-US" smtClean="0"/>
              <a:pPr/>
              <a:t>25-Mar-19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7DDA1A-1160-4810-A009-9384DF143964}" type="datetime1">
              <a:rPr lang="en-US" smtClean="0"/>
              <a:pPr/>
              <a:t>25-Mar-19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4B8CA7-DF52-4574-B28B-BF67C425F74E}" type="datetime1">
              <a:rPr lang="en-US" smtClean="0"/>
              <a:pPr/>
              <a:t>25-Mar-19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25-Mar-19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2A2DB-E9A4-4F11-9A97-3D805873123B}" type="datetime1">
              <a:rPr lang="en-US" smtClean="0"/>
              <a:pPr/>
              <a:t>25-Mar-19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5D039D-4B07-4C92-99B2-D30586816A68}" type="datetime1">
              <a:rPr lang="en-US" smtClean="0"/>
              <a:pPr/>
              <a:t>25-Mar-19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D8C0F6-D106-4D90-B6A1-515B7FD8F0C8}" type="datetime1">
              <a:rPr lang="en-US" smtClean="0"/>
              <a:pPr/>
              <a:t>25-Mar-19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25-Mar-19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25-Mar-19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25-Mar-19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25-Mar-19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07306" y="1981199"/>
            <a:ext cx="6465094" cy="685802"/>
          </a:xfrm>
        </p:spPr>
        <p:txBody>
          <a:bodyPr>
            <a:normAutofit/>
          </a:bodyPr>
          <a:lstStyle/>
          <a:p>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NatRisk</a:t>
            </a:r>
            <a:r>
              <a:rPr lang="sr-Latn-BA" sz="2800" b="1" dirty="0">
                <a:solidFill>
                  <a:srgbClr val="419182"/>
                </a:solidFill>
                <a:effectLst>
                  <a:outerShdw blurRad="38100" dist="38100" dir="2700000" algn="tl">
                    <a:srgbClr val="000000">
                      <a:alpha val="43137"/>
                    </a:srgbClr>
                  </a:outerShdw>
                </a:effectLst>
                <a:latin typeface="Book Antiqua" panose="02040602050305030304" pitchFamily="18" charset="0"/>
              </a:rPr>
              <a:t> </a:t>
            </a:r>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project</a:t>
            </a:r>
            <a:endParaRPr lang="bs-Latn-BA" altLang="en-US" sz="2800" b="1" i="1" dirty="0">
              <a:solidFill>
                <a:srgbClr val="002060"/>
              </a:solidFill>
              <a:latin typeface="Book Antiqua" panose="02040602050305030304" pitchFamily="18" charset="0"/>
            </a:endParaRPr>
          </a:p>
          <a:p>
            <a:endParaRPr lang="bs-Latn-BA" sz="2800" b="1"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a:effectLst/>
                <a:latin typeface="Book Antiqua"/>
                <a:ea typeface="Calibri"/>
                <a:cs typeface="Times New Roman"/>
              </a:rPr>
              <a:t>5</a:t>
            </a:r>
            <a:r>
              <a:rPr lang="en-US" sz="1200" dirty="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extBox 3">
            <a:extLst>
              <a:ext uri="{FF2B5EF4-FFF2-40B4-BE49-F238E27FC236}">
                <a16:creationId xmlns="" xmlns:a16="http://schemas.microsoft.com/office/drawing/2014/main" id="{13B466AA-65FB-440F-8B8A-452328430420}"/>
              </a:ext>
            </a:extLst>
          </p:cNvPr>
          <p:cNvSpPr txBox="1"/>
          <p:nvPr/>
        </p:nvSpPr>
        <p:spPr>
          <a:xfrm>
            <a:off x="2296886" y="5613474"/>
            <a:ext cx="4191000" cy="369332"/>
          </a:xfrm>
          <a:prstGeom prst="rect">
            <a:avLst/>
          </a:prstGeom>
          <a:noFill/>
        </p:spPr>
        <p:txBody>
          <a:bodyPr wrap="square" rtlCol="0">
            <a:spAutoFit/>
          </a:bodyPr>
          <a:lstStyle/>
          <a:p>
            <a:pPr algn="ctr"/>
            <a:r>
              <a:rPr lang="bs-Latn-BA" dirty="0" smtClean="0">
                <a:latin typeface="Book Antiqua" panose="02040602050305030304" pitchFamily="18" charset="0"/>
              </a:rPr>
              <a:t>London, 21st March </a:t>
            </a:r>
            <a:r>
              <a:rPr lang="en-GB" dirty="0" smtClean="0">
                <a:latin typeface="Book Antiqua" panose="02040602050305030304" pitchFamily="18" charset="0"/>
              </a:rPr>
              <a:t>201</a:t>
            </a:r>
            <a:r>
              <a:rPr lang="sr-Latn-RS" dirty="0" smtClean="0">
                <a:latin typeface="Book Antiqua" panose="02040602050305030304" pitchFamily="18" charset="0"/>
              </a:rPr>
              <a:t>9</a:t>
            </a:r>
            <a:endParaRPr lang="hr-BA" dirty="0">
              <a:latin typeface="Book Antiqua" panose="02040602050305030304" pitchFamily="18" charset="0"/>
            </a:endParaRPr>
          </a:p>
        </p:txBody>
      </p:sp>
      <p:sp>
        <p:nvSpPr>
          <p:cNvPr id="6" name="TextBox 5">
            <a:extLst>
              <a:ext uri="{FF2B5EF4-FFF2-40B4-BE49-F238E27FC236}">
                <a16:creationId xmlns="" xmlns:a16="http://schemas.microsoft.com/office/drawing/2014/main" id="{FD42D329-5C83-4EDB-B577-B92C51CB2EB9}"/>
              </a:ext>
            </a:extLst>
          </p:cNvPr>
          <p:cNvSpPr txBox="1"/>
          <p:nvPr/>
        </p:nvSpPr>
        <p:spPr>
          <a:xfrm>
            <a:off x="1600200" y="3886200"/>
            <a:ext cx="6172200" cy="646331"/>
          </a:xfrm>
          <a:prstGeom prst="rect">
            <a:avLst/>
          </a:prstGeom>
          <a:noFill/>
        </p:spPr>
        <p:txBody>
          <a:bodyPr wrap="square" rtlCol="0">
            <a:spAutoFit/>
          </a:bodyPr>
          <a:lstStyle/>
          <a:p>
            <a:pPr algn="ctr"/>
            <a:r>
              <a:rPr lang="en-GB" dirty="0">
                <a:solidFill>
                  <a:schemeClr val="tx2">
                    <a:lumMod val="75000"/>
                  </a:schemeClr>
                </a:solidFill>
                <a:latin typeface="Book Antiqua" panose="02040602050305030304" pitchFamily="18" charset="0"/>
              </a:rPr>
              <a:t>Emina Had</a:t>
            </a:r>
            <a:r>
              <a:rPr lang="hr-BA" dirty="0">
                <a:solidFill>
                  <a:schemeClr val="tx2">
                    <a:lumMod val="75000"/>
                  </a:schemeClr>
                </a:solidFill>
                <a:latin typeface="Book Antiqua" panose="02040602050305030304" pitchFamily="18" charset="0"/>
              </a:rPr>
              <a:t>žić</a:t>
            </a:r>
          </a:p>
          <a:p>
            <a:pPr algn="ctr"/>
            <a:r>
              <a:rPr lang="bs-Latn-BA" dirty="0">
                <a:solidFill>
                  <a:schemeClr val="tx2">
                    <a:lumMod val="75000"/>
                  </a:schemeClr>
                </a:solidFill>
                <a:latin typeface="Book Antiqua" panose="02040602050305030304" pitchFamily="18" charset="0"/>
              </a:rPr>
              <a:t>M</a:t>
            </a:r>
            <a:r>
              <a:rPr lang="hr-BA" dirty="0">
                <a:solidFill>
                  <a:schemeClr val="tx2">
                    <a:lumMod val="75000"/>
                  </a:schemeClr>
                </a:solidFill>
                <a:latin typeface="Book Antiqua" panose="02040602050305030304" pitchFamily="18" charset="0"/>
              </a:rPr>
              <a:t>ilan Gocić </a:t>
            </a:r>
          </a:p>
        </p:txBody>
      </p:sp>
      <p:sp>
        <p:nvSpPr>
          <p:cNvPr id="14" name="Rectangle 13">
            <a:extLst>
              <a:ext uri="{FF2B5EF4-FFF2-40B4-BE49-F238E27FC236}">
                <a16:creationId xmlns="" xmlns:a16="http://schemas.microsoft.com/office/drawing/2014/main" id="{0003BC6B-9E59-44BE-B0A4-000F04B56668}"/>
              </a:ext>
            </a:extLst>
          </p:cNvPr>
          <p:cNvSpPr/>
          <p:nvPr/>
        </p:nvSpPr>
        <p:spPr>
          <a:xfrm>
            <a:off x="2286000" y="2877235"/>
            <a:ext cx="4572000" cy="923330"/>
          </a:xfrm>
          <a:prstGeom prst="rect">
            <a:avLst/>
          </a:prstGeom>
        </p:spPr>
        <p:txBody>
          <a:bodyPr>
            <a:spAutoFit/>
          </a:bodyPr>
          <a:lstStyle/>
          <a:p>
            <a:pPr algn="ctr"/>
            <a:r>
              <a:rPr lang="en-GB" b="1" dirty="0">
                <a:latin typeface="Book Antiqua" panose="02040602050305030304" pitchFamily="18" charset="0"/>
              </a:rPr>
              <a:t>Work package </a:t>
            </a:r>
            <a:r>
              <a:rPr lang="bs-Latn-BA" b="1" dirty="0">
                <a:latin typeface="Book Antiqua" panose="02040602050305030304" pitchFamily="18" charset="0"/>
              </a:rPr>
              <a:t>4</a:t>
            </a:r>
          </a:p>
          <a:p>
            <a:pPr algn="ctr"/>
            <a:r>
              <a:rPr lang="en-GB" dirty="0">
                <a:latin typeface="Book Antiqua" panose="02040602050305030304" pitchFamily="18" charset="0"/>
              </a:rPr>
              <a:t>Implementation of developed master curricula and trainings</a:t>
            </a:r>
            <a:endParaRPr lang="hr-BA" sz="2000" b="1" dirty="0">
              <a:latin typeface="Book Antiqua" panose="02040602050305030304" pitchFamily="18" charset="0"/>
            </a:endParaRPr>
          </a:p>
        </p:txBody>
      </p:sp>
    </p:spTree>
    <p:extLst>
      <p:ext uri="{BB962C8B-B14F-4D97-AF65-F5344CB8AC3E}">
        <p14:creationId xmlns="" xmlns:p14="http://schemas.microsoft.com/office/powerpoint/2010/main" val="95395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r>
              <a:rPr lang="en-US" sz="2400" kern="0" dirty="0" smtClean="0">
                <a:solidFill>
                  <a:schemeClr val="tx2"/>
                </a:solidFill>
                <a:latin typeface="Book Antiqua" pitchFamily="18" charset="0"/>
                <a:cs typeface="Times New Roman" pitchFamily="18" charset="0"/>
              </a:rPr>
              <a:t>Provide </a:t>
            </a:r>
            <a:r>
              <a:rPr lang="sr-Latn-RS" sz="2400" kern="0" dirty="0" smtClean="0">
                <a:solidFill>
                  <a:schemeClr val="tx2"/>
                </a:solidFill>
                <a:latin typeface="Book Antiqua" pitchFamily="18" charset="0"/>
                <a:cs typeface="Times New Roman" pitchFamily="18" charset="0"/>
              </a:rPr>
              <a:t>two/three presentations per each subject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the list of</a:t>
            </a:r>
            <a:r>
              <a:rPr lang="en-US" sz="2400" kern="0" dirty="0" smtClean="0">
                <a:solidFill>
                  <a:schemeClr val="tx2"/>
                </a:solidFill>
                <a:latin typeface="Book Antiqua" pitchFamily="18" charset="0"/>
                <a:cs typeface="Times New Roman" pitchFamily="18" charset="0"/>
              </a:rPr>
              <a:t> </a:t>
            </a:r>
            <a:r>
              <a:rPr lang="sr-Latn-RS" sz="2400" kern="0" dirty="0" smtClean="0">
                <a:solidFill>
                  <a:schemeClr val="tx2"/>
                </a:solidFill>
                <a:latin typeface="Book Antiqua" pitchFamily="18" charset="0"/>
                <a:cs typeface="Times New Roman" pitchFamily="18" charset="0"/>
              </a:rPr>
              <a:t>enrolled </a:t>
            </a:r>
            <a:r>
              <a:rPr lang="en-US" sz="2400" kern="0" dirty="0" smtClean="0">
                <a:solidFill>
                  <a:schemeClr val="tx2"/>
                </a:solidFill>
                <a:latin typeface="Book Antiqua" pitchFamily="18" charset="0"/>
                <a:cs typeface="Times New Roman" pitchFamily="18" charset="0"/>
              </a:rPr>
              <a:t>student</a:t>
            </a:r>
            <a:r>
              <a:rPr lang="sr-Latn-RS" sz="2400" kern="0" smtClean="0">
                <a:solidFill>
                  <a:schemeClr val="tx2"/>
                </a:solidFill>
                <a:latin typeface="Book Antiqua" pitchFamily="18" charset="0"/>
                <a:cs typeface="Times New Roman" pitchFamily="18" charset="0"/>
              </a:rPr>
              <a:t>s</a:t>
            </a:r>
            <a:r>
              <a:rPr lang="en-US" sz="2400" kern="0" smtClean="0">
                <a:solidFill>
                  <a:schemeClr val="tx2"/>
                </a:solidFill>
                <a:latin typeface="Book Antiqua" pitchFamily="18" charset="0"/>
                <a:cs typeface="Times New Roman" pitchFamily="18" charset="0"/>
              </a:rPr>
              <a:t> </a:t>
            </a:r>
            <a:r>
              <a:rPr lang="en-US" sz="2400" kern="0" dirty="0" smtClean="0">
                <a:solidFill>
                  <a:srgbClr val="FF0000"/>
                </a:solidFill>
                <a:latin typeface="Book Antiqua" pitchFamily="18" charset="0"/>
                <a:cs typeface="Times New Roman" pitchFamily="18" charset="0"/>
              </a:rPr>
              <a:t>All WB HEIs</a:t>
            </a: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Take photos (if possible using purchased equipment)</a:t>
            </a:r>
            <a:r>
              <a:rPr lang="en-US" sz="2400" kern="0" dirty="0" smtClean="0">
                <a:solidFill>
                  <a:schemeClr val="tx2"/>
                </a:solidFill>
                <a:latin typeface="Book Antiqua" pitchFamily="18" charset="0"/>
                <a:cs typeface="Times New Roman" pitchFamily="18" charset="0"/>
              </a:rPr>
              <a:t> </a:t>
            </a:r>
            <a:r>
              <a:rPr lang="en-US" sz="2400" kern="0" dirty="0" smtClean="0">
                <a:solidFill>
                  <a:srgbClr val="FF0000"/>
                </a:solidFill>
                <a:latin typeface="Book Antiqua" pitchFamily="18" charset="0"/>
                <a:cs typeface="Times New Roman" pitchFamily="18" charset="0"/>
              </a:rPr>
              <a:t>All WB HEIs</a:t>
            </a: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decision of accreditation</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timetable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4" name="Table 13">
            <a:extLst>
              <a:ext uri="{FF2B5EF4-FFF2-40B4-BE49-F238E27FC236}">
                <a16:creationId xmlns="" xmlns:a16="http://schemas.microsoft.com/office/drawing/2014/main" id="{81488A0B-44F4-4861-A0DC-CA439EC05B3A}"/>
              </a:ext>
            </a:extLst>
          </p:cNvPr>
          <p:cNvGraphicFramePr>
            <a:graphicFrameLocks noGrp="1"/>
          </p:cNvGraphicFramePr>
          <p:nvPr>
            <p:extLst>
              <p:ext uri="{D42A27DB-BD31-4B8C-83A1-F6EECF244321}">
                <p14:modId xmlns="" xmlns:p14="http://schemas.microsoft.com/office/powerpoint/2010/main" val="4184938880"/>
              </p:ext>
            </p:extLst>
          </p:nvPr>
        </p:nvGraphicFramePr>
        <p:xfrm>
          <a:off x="1415242" y="2506980"/>
          <a:ext cx="6042660" cy="3284061"/>
        </p:xfrm>
        <a:graphic>
          <a:graphicData uri="http://schemas.openxmlformats.org/drawingml/2006/table">
            <a:tbl>
              <a:tblPr firstRow="1" firstCol="1" bandRow="1">
                <a:tableStyleId>{22838BEF-8BB2-4498-84A7-C5851F593DF1}</a:tableStyleId>
              </a:tblPr>
              <a:tblGrid>
                <a:gridCol w="1595932">
                  <a:extLst>
                    <a:ext uri="{9D8B030D-6E8A-4147-A177-3AD203B41FA5}">
                      <a16:colId xmlns="" xmlns:a16="http://schemas.microsoft.com/office/drawing/2014/main" val="2142740914"/>
                    </a:ext>
                  </a:extLst>
                </a:gridCol>
                <a:gridCol w="4446728">
                  <a:extLst>
                    <a:ext uri="{9D8B030D-6E8A-4147-A177-3AD203B41FA5}">
                      <a16:colId xmlns="" xmlns:a16="http://schemas.microsoft.com/office/drawing/2014/main" val="1490330998"/>
                    </a:ext>
                  </a:extLst>
                </a:gridCol>
              </a:tblGrid>
              <a:tr h="2955655">
                <a:tc>
                  <a:txBody>
                    <a:bodyPr/>
                    <a:lstStyle/>
                    <a:p>
                      <a:pPr marL="0" marR="0">
                        <a:spcBef>
                          <a:spcPts val="0"/>
                        </a:spcBef>
                        <a:spcAft>
                          <a:spcPts val="0"/>
                        </a:spcAft>
                      </a:pPr>
                      <a:r>
                        <a:rPr lang="en-GB" sz="2000" b="0" dirty="0">
                          <a:effectLst/>
                        </a:rPr>
                        <a:t>Description </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The </a:t>
                      </a:r>
                      <a:r>
                        <a:rPr lang="en-GB" sz="2000" b="0" dirty="0" err="1">
                          <a:effectLst/>
                        </a:rPr>
                        <a:t>students’short</a:t>
                      </a:r>
                      <a:r>
                        <a:rPr lang="en-GB" sz="2000" b="0" dirty="0">
                          <a:effectLst/>
                        </a:rPr>
                        <a:t>-time mobility between WB HEIs is planned.</a:t>
                      </a:r>
                      <a:endParaRPr lang="bs-Latn-BA" sz="2000" b="0" dirty="0">
                        <a:effectLst/>
                      </a:endParaRPr>
                    </a:p>
                    <a:p>
                      <a:pPr marL="0" marR="0">
                        <a:spcBef>
                          <a:spcPts val="0"/>
                        </a:spcBef>
                        <a:spcAft>
                          <a:spcPts val="0"/>
                        </a:spcAft>
                      </a:pPr>
                      <a:r>
                        <a:rPr lang="en-GB" sz="2000" b="0" dirty="0">
                          <a:effectLst/>
                        </a:rPr>
                        <a:t>The students of master studies will perform student internships in WB partner </a:t>
                      </a:r>
                      <a:r>
                        <a:rPr lang="en-GB" sz="2000" b="0" dirty="0" smtClean="0">
                          <a:effectLst/>
                        </a:rPr>
                        <a:t>HEIs</a:t>
                      </a:r>
                      <a:r>
                        <a:rPr lang="sr-Latn-RS" sz="2000" b="0" dirty="0" smtClean="0">
                          <a:effectLst/>
                        </a:rPr>
                        <a:t> </a:t>
                      </a:r>
                      <a:r>
                        <a:rPr lang="en-GB" sz="2000" b="0" dirty="0" smtClean="0">
                          <a:effectLst/>
                        </a:rPr>
                        <a:t>(</a:t>
                      </a:r>
                      <a:r>
                        <a:rPr lang="en-GB" sz="2000" b="0" dirty="0">
                          <a:effectLst/>
                        </a:rPr>
                        <a:t>10 UNI to </a:t>
                      </a:r>
                      <a:r>
                        <a:rPr lang="fr-BE" sz="2000" b="0" dirty="0">
                          <a:effectLst/>
                        </a:rPr>
                        <a:t>UNSA</a:t>
                      </a:r>
                      <a:r>
                        <a:rPr lang="en-GB" sz="2000" b="0" dirty="0">
                          <a:effectLst/>
                        </a:rPr>
                        <a:t>, 5 </a:t>
                      </a:r>
                      <a:r>
                        <a:rPr lang="en-GB" sz="2000" b="0" dirty="0" smtClean="0">
                          <a:effectLst/>
                        </a:rPr>
                        <a:t>KP</a:t>
                      </a:r>
                      <a:r>
                        <a:rPr lang="sr-Latn-RS" sz="2000" b="0" dirty="0" smtClean="0">
                          <a:effectLst/>
                        </a:rPr>
                        <a:t>U</a:t>
                      </a:r>
                      <a:r>
                        <a:rPr lang="en-GB" sz="2000" b="0" dirty="0" smtClean="0">
                          <a:effectLst/>
                        </a:rPr>
                        <a:t> </a:t>
                      </a:r>
                      <a:r>
                        <a:rPr lang="en-GB" sz="2000" b="0" dirty="0">
                          <a:effectLst/>
                        </a:rPr>
                        <a:t>to </a:t>
                      </a:r>
                      <a:r>
                        <a:rPr lang="sr-Latn-RS" sz="2000" b="0" dirty="0" smtClean="0">
                          <a:effectLst/>
                        </a:rPr>
                        <a:t>UBL</a:t>
                      </a:r>
                      <a:r>
                        <a:rPr lang="en-GB" sz="2000" b="0" dirty="0" smtClean="0">
                          <a:effectLst/>
                        </a:rPr>
                        <a:t>, </a:t>
                      </a:r>
                      <a:r>
                        <a:rPr lang="en-GB" sz="2000" b="0" dirty="0">
                          <a:effectLst/>
                        </a:rPr>
                        <a:t>5 UNID to UNI, 5 UPKM to UNI, 2 TCASU to </a:t>
                      </a:r>
                      <a:r>
                        <a:rPr lang="en-GB" sz="2000" b="0" dirty="0" smtClean="0">
                          <a:effectLst/>
                        </a:rPr>
                        <a:t>KP</a:t>
                      </a:r>
                      <a:r>
                        <a:rPr lang="sr-Latn-RS" sz="2000" b="0" dirty="0" smtClean="0">
                          <a:effectLst/>
                        </a:rPr>
                        <a:t>U</a:t>
                      </a:r>
                      <a:r>
                        <a:rPr lang="en-GB" sz="2000" b="0" dirty="0" smtClean="0">
                          <a:effectLst/>
                        </a:rPr>
                        <a:t>, </a:t>
                      </a:r>
                      <a:r>
                        <a:rPr lang="en-GB" sz="2000" b="0" dirty="0">
                          <a:effectLst/>
                        </a:rPr>
                        <a:t>5 </a:t>
                      </a:r>
                      <a:r>
                        <a:rPr lang="fr-BE" sz="2000" b="0" dirty="0" smtClean="0">
                          <a:effectLst/>
                        </a:rPr>
                        <a:t>UNSA</a:t>
                      </a:r>
                      <a:r>
                        <a:rPr lang="sr-Latn-RS" sz="2000" b="0" dirty="0" smtClean="0">
                          <a:effectLst/>
                        </a:rPr>
                        <a:t> </a:t>
                      </a:r>
                      <a:r>
                        <a:rPr lang="en-GB" sz="2000" b="0" dirty="0" smtClean="0">
                          <a:effectLst/>
                        </a:rPr>
                        <a:t>to </a:t>
                      </a:r>
                      <a:r>
                        <a:rPr lang="en-GB" sz="2000" b="0" dirty="0">
                          <a:effectLst/>
                        </a:rPr>
                        <a:t>UNI, 5 </a:t>
                      </a:r>
                      <a:r>
                        <a:rPr lang="sr-Latn-RS" sz="2000" b="0" dirty="0" smtClean="0">
                          <a:effectLst/>
                        </a:rPr>
                        <a:t>UBL </a:t>
                      </a:r>
                      <a:r>
                        <a:rPr lang="en-GB" sz="2000" b="0" dirty="0" smtClean="0">
                          <a:effectLst/>
                        </a:rPr>
                        <a:t>to </a:t>
                      </a:r>
                      <a:r>
                        <a:rPr lang="en-GB" sz="2000" b="0" dirty="0">
                          <a:effectLst/>
                        </a:rPr>
                        <a:t>KPA).</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4060258686"/>
                  </a:ext>
                </a:extLst>
              </a:tr>
              <a:tr h="328406">
                <a:tc>
                  <a:txBody>
                    <a:bodyPr/>
                    <a:lstStyle/>
                    <a:p>
                      <a:pPr marL="0" marR="0">
                        <a:spcBef>
                          <a:spcPts val="0"/>
                        </a:spcBef>
                        <a:spcAft>
                          <a:spcPts val="0"/>
                        </a:spcAft>
                      </a:pPr>
                      <a:r>
                        <a:rPr lang="en-GB" sz="2000" dirty="0">
                          <a:effectLst/>
                        </a:rPr>
                        <a:t>Due date</a:t>
                      </a:r>
                      <a:endParaRPr lang="hr-BA"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dirty="0">
                          <a:effectLst/>
                        </a:rPr>
                        <a:t>14-10-2019</a:t>
                      </a:r>
                      <a:endParaRPr lang="hr-BA"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3956675403"/>
                  </a:ext>
                </a:extLst>
              </a:tr>
            </a:tbl>
          </a:graphicData>
        </a:graphic>
      </p:graphicFrame>
      <p:sp>
        <p:nvSpPr>
          <p:cNvPr id="2" name="Rectangle 1">
            <a:extLst>
              <a:ext uri="{FF2B5EF4-FFF2-40B4-BE49-F238E27FC236}">
                <a16:creationId xmlns="" xmlns:a16="http://schemas.microsoft.com/office/drawing/2014/main" id="{C93D7810-ABF8-4077-9F16-59C4282B3261}"/>
              </a:ext>
            </a:extLst>
          </p:cNvPr>
          <p:cNvSpPr/>
          <p:nvPr/>
        </p:nvSpPr>
        <p:spPr>
          <a:xfrm>
            <a:off x="3156349" y="1828800"/>
            <a:ext cx="3344826" cy="461665"/>
          </a:xfrm>
          <a:prstGeom prst="rect">
            <a:avLst/>
          </a:prstGeom>
        </p:spPr>
        <p:txBody>
          <a:bodyPr wrap="none">
            <a:spAutoFit/>
          </a:bodyPr>
          <a:lstStyle/>
          <a:p>
            <a:r>
              <a:rPr lang="bs-Latn-BA" sz="2400" dirty="0">
                <a:latin typeface="Calibri" panose="020F0502020204030204" pitchFamily="34" charset="0"/>
                <a:ea typeface="Times New Roman" panose="02020603050405020304" pitchFamily="18" charset="0"/>
                <a:cs typeface="Arial" panose="020B0604020202020204" pitchFamily="34" charset="0"/>
              </a:rPr>
              <a:t>4.3  </a:t>
            </a:r>
            <a:r>
              <a:rPr lang="en-GB" sz="2400" dirty="0">
                <a:latin typeface="Calibri" panose="020F0502020204030204" pitchFamily="34" charset="0"/>
                <a:ea typeface="Times New Roman" panose="02020603050405020304" pitchFamily="18" charset="0"/>
                <a:cs typeface="Arial" panose="020B0604020202020204" pitchFamily="34" charset="0"/>
              </a:rPr>
              <a:t>Students’ internships</a:t>
            </a:r>
            <a:endParaRPr lang="hr-BA" sz="2400" dirty="0"/>
          </a:p>
        </p:txBody>
      </p:sp>
    </p:spTree>
    <p:extLst>
      <p:ext uri="{BB962C8B-B14F-4D97-AF65-F5344CB8AC3E}">
        <p14:creationId xmlns="" xmlns:p14="http://schemas.microsoft.com/office/powerpoint/2010/main" val="93328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92C3D0-972F-4985-8CA4-E7675A4B3617}"/>
              </a:ext>
            </a:extLst>
          </p:cNvPr>
          <p:cNvSpPr>
            <a:spLocks noGrp="1"/>
          </p:cNvSpPr>
          <p:nvPr>
            <p:ph type="title"/>
          </p:nvPr>
        </p:nvSpPr>
        <p:spPr/>
        <p:txBody>
          <a:bodyPr/>
          <a:lstStyle/>
          <a:p>
            <a:endParaRPr lang="hr-BA"/>
          </a:p>
        </p:txBody>
      </p:sp>
      <p:sp>
        <p:nvSpPr>
          <p:cNvPr id="3" name="Content Placeholder 2">
            <a:extLst>
              <a:ext uri="{FF2B5EF4-FFF2-40B4-BE49-F238E27FC236}">
                <a16:creationId xmlns="" xmlns:a16="http://schemas.microsoft.com/office/drawing/2014/main" id="{9FCEFC58-51B2-48FF-8A54-9735A9F39337}"/>
              </a:ext>
            </a:extLst>
          </p:cNvPr>
          <p:cNvSpPr>
            <a:spLocks noGrp="1"/>
          </p:cNvSpPr>
          <p:nvPr>
            <p:ph idx="1"/>
          </p:nvPr>
        </p:nvSpPr>
        <p:spPr/>
        <p:txBody>
          <a:bodyPr/>
          <a:lstStyle/>
          <a:p>
            <a:endParaRPr lang="hr-BA"/>
          </a:p>
        </p:txBody>
      </p:sp>
      <p:sp>
        <p:nvSpPr>
          <p:cNvPr id="4" name="Slide Number Placeholder 3">
            <a:extLst>
              <a:ext uri="{FF2B5EF4-FFF2-40B4-BE49-F238E27FC236}">
                <a16:creationId xmlns="" xmlns:a16="http://schemas.microsoft.com/office/drawing/2014/main" id="{D5D270F8-B6CD-4041-9078-D6431E72B4FB}"/>
              </a:ext>
            </a:extLst>
          </p:cNvPr>
          <p:cNvSpPr>
            <a:spLocks noGrp="1"/>
          </p:cNvSpPr>
          <p:nvPr>
            <p:ph type="sldNum" sz="quarter" idx="12"/>
          </p:nvPr>
        </p:nvSpPr>
        <p:spPr/>
        <p:txBody>
          <a:bodyPr/>
          <a:lstStyle/>
          <a:p>
            <a:fld id="{B6F15528-21DE-4FAA-801E-634DDDAF4B2B}" type="slidenum">
              <a:rPr lang="en-US" smtClean="0"/>
              <a:pPr/>
              <a:t>12</a:t>
            </a:fld>
            <a:endParaRPr lang="en-US"/>
          </a:p>
        </p:txBody>
      </p:sp>
      <p:pic>
        <p:nvPicPr>
          <p:cNvPr id="5" name="Picture 4">
            <a:extLst>
              <a:ext uri="{FF2B5EF4-FFF2-40B4-BE49-F238E27FC236}">
                <a16:creationId xmlns="" xmlns:a16="http://schemas.microsoft.com/office/drawing/2014/main" id="{281DF59D-512D-46FE-BFA0-DAF0FE8268DA}"/>
              </a:ext>
            </a:extLst>
          </p:cNvPr>
          <p:cNvPicPr>
            <a:picLocks noChangeAspect="1"/>
          </p:cNvPicPr>
          <p:nvPr/>
        </p:nvPicPr>
        <p:blipFill>
          <a:blip r:embed="rId2" cstate="print"/>
          <a:stretch>
            <a:fillRect/>
          </a:stretch>
        </p:blipFill>
        <p:spPr>
          <a:xfrm>
            <a:off x="152400" y="400184"/>
            <a:ext cx="8534399" cy="5848748"/>
          </a:xfrm>
          <a:prstGeom prst="rect">
            <a:avLst/>
          </a:prstGeom>
        </p:spPr>
      </p:pic>
    </p:spTree>
    <p:extLst>
      <p:ext uri="{BB962C8B-B14F-4D97-AF65-F5344CB8AC3E}">
        <p14:creationId xmlns="" xmlns:p14="http://schemas.microsoft.com/office/powerpoint/2010/main" val="4119732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42EB24-F5F9-439B-8863-964DB53EB76C}"/>
              </a:ext>
            </a:extLst>
          </p:cNvPr>
          <p:cNvSpPr>
            <a:spLocks noGrp="1"/>
          </p:cNvSpPr>
          <p:nvPr>
            <p:ph type="title"/>
          </p:nvPr>
        </p:nvSpPr>
        <p:spPr/>
        <p:txBody>
          <a:bodyPr/>
          <a:lstStyle/>
          <a:p>
            <a:endParaRPr lang="hr-BA"/>
          </a:p>
        </p:txBody>
      </p:sp>
      <p:sp>
        <p:nvSpPr>
          <p:cNvPr id="3" name="Content Placeholder 2">
            <a:extLst>
              <a:ext uri="{FF2B5EF4-FFF2-40B4-BE49-F238E27FC236}">
                <a16:creationId xmlns="" xmlns:a16="http://schemas.microsoft.com/office/drawing/2014/main" id="{EF19C1E8-4565-4001-8304-98D0356F07E7}"/>
              </a:ext>
            </a:extLst>
          </p:cNvPr>
          <p:cNvSpPr>
            <a:spLocks noGrp="1"/>
          </p:cNvSpPr>
          <p:nvPr>
            <p:ph idx="1"/>
          </p:nvPr>
        </p:nvSpPr>
        <p:spPr/>
        <p:txBody>
          <a:bodyPr/>
          <a:lstStyle/>
          <a:p>
            <a:endParaRPr lang="hr-BA"/>
          </a:p>
        </p:txBody>
      </p:sp>
      <p:sp>
        <p:nvSpPr>
          <p:cNvPr id="4" name="Slide Number Placeholder 3">
            <a:extLst>
              <a:ext uri="{FF2B5EF4-FFF2-40B4-BE49-F238E27FC236}">
                <a16:creationId xmlns="" xmlns:a16="http://schemas.microsoft.com/office/drawing/2014/main" id="{9E8FF63C-FB1D-4575-B8AE-89A67EE5CDC6}"/>
              </a:ext>
            </a:extLst>
          </p:cNvPr>
          <p:cNvSpPr>
            <a:spLocks noGrp="1"/>
          </p:cNvSpPr>
          <p:nvPr>
            <p:ph type="sldNum" sz="quarter" idx="12"/>
          </p:nvPr>
        </p:nvSpPr>
        <p:spPr/>
        <p:txBody>
          <a:bodyPr/>
          <a:lstStyle/>
          <a:p>
            <a:fld id="{B6F15528-21DE-4FAA-801E-634DDDAF4B2B}" type="slidenum">
              <a:rPr lang="en-US" smtClean="0"/>
              <a:pPr/>
              <a:t>13</a:t>
            </a:fld>
            <a:endParaRPr lang="en-US"/>
          </a:p>
        </p:txBody>
      </p:sp>
      <p:pic>
        <p:nvPicPr>
          <p:cNvPr id="5" name="Picture 4">
            <a:extLst>
              <a:ext uri="{FF2B5EF4-FFF2-40B4-BE49-F238E27FC236}">
                <a16:creationId xmlns="" xmlns:a16="http://schemas.microsoft.com/office/drawing/2014/main" id="{B289BE0C-D947-4B37-A3ED-7A83406411A2}"/>
              </a:ext>
            </a:extLst>
          </p:cNvPr>
          <p:cNvPicPr>
            <a:picLocks noChangeAspect="1"/>
          </p:cNvPicPr>
          <p:nvPr/>
        </p:nvPicPr>
        <p:blipFill>
          <a:blip r:embed="rId2" cstate="print"/>
          <a:stretch>
            <a:fillRect/>
          </a:stretch>
        </p:blipFill>
        <p:spPr>
          <a:xfrm>
            <a:off x="585787" y="609600"/>
            <a:ext cx="7972425" cy="5638800"/>
          </a:xfrm>
          <a:prstGeom prst="rect">
            <a:avLst/>
          </a:prstGeom>
        </p:spPr>
      </p:pic>
    </p:spTree>
    <p:extLst>
      <p:ext uri="{BB962C8B-B14F-4D97-AF65-F5344CB8AC3E}">
        <p14:creationId xmlns="" xmlns:p14="http://schemas.microsoft.com/office/powerpoint/2010/main" val="1986209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3" name="Picture 12"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4" name="Picture 13"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a:extLst>
              <a:ext uri="{FF2B5EF4-FFF2-40B4-BE49-F238E27FC236}">
                <a16:creationId xmlns="" xmlns:a16="http://schemas.microsoft.com/office/drawing/2014/main" id="{E50024FC-39FD-45CF-B8B8-883FEE1EBD8F}"/>
              </a:ext>
            </a:extLst>
          </p:cNvPr>
          <p:cNvSpPr>
            <a:spLocks noGrp="1"/>
          </p:cNvSpPr>
          <p:nvPr>
            <p:ph type="title"/>
          </p:nvPr>
        </p:nvSpPr>
        <p:spPr/>
        <p:txBody>
          <a:bodyPr/>
          <a:lstStyle/>
          <a:p>
            <a:endParaRPr lang="hr-BA"/>
          </a:p>
        </p:txBody>
      </p:sp>
      <p:pic>
        <p:nvPicPr>
          <p:cNvPr id="3" name="Picture 2">
            <a:extLst>
              <a:ext uri="{FF2B5EF4-FFF2-40B4-BE49-F238E27FC236}">
                <a16:creationId xmlns="" xmlns:a16="http://schemas.microsoft.com/office/drawing/2014/main" id="{DABCD397-3FB2-4D6B-9ACD-18F88CC447DF}"/>
              </a:ext>
            </a:extLst>
          </p:cNvPr>
          <p:cNvPicPr>
            <a:picLocks noChangeAspect="1"/>
          </p:cNvPicPr>
          <p:nvPr/>
        </p:nvPicPr>
        <p:blipFill>
          <a:blip r:embed="rId4" cstate="print"/>
          <a:stretch>
            <a:fillRect/>
          </a:stretch>
        </p:blipFill>
        <p:spPr>
          <a:xfrm>
            <a:off x="0" y="682795"/>
            <a:ext cx="7362943" cy="4422606"/>
          </a:xfrm>
          <a:prstGeom prst="rect">
            <a:avLst/>
          </a:prstGeom>
        </p:spPr>
      </p:pic>
      <p:pic>
        <p:nvPicPr>
          <p:cNvPr id="5" name="Picture 4">
            <a:extLst>
              <a:ext uri="{FF2B5EF4-FFF2-40B4-BE49-F238E27FC236}">
                <a16:creationId xmlns="" xmlns:a16="http://schemas.microsoft.com/office/drawing/2014/main" id="{5FC1EE02-1833-4BE7-9DAE-C72585308342}"/>
              </a:ext>
            </a:extLst>
          </p:cNvPr>
          <p:cNvPicPr>
            <a:picLocks noChangeAspect="1"/>
          </p:cNvPicPr>
          <p:nvPr/>
        </p:nvPicPr>
        <p:blipFill>
          <a:blip r:embed="rId5" cstate="print"/>
          <a:stretch>
            <a:fillRect/>
          </a:stretch>
        </p:blipFill>
        <p:spPr>
          <a:xfrm>
            <a:off x="5375827" y="3068205"/>
            <a:ext cx="3743235" cy="366712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3BF8B75B-96F4-4F1B-9086-BAB7D4B08670}"/>
              </a:ext>
            </a:extLst>
          </p:cNvPr>
          <p:cNvSpPr>
            <a:spLocks noGrp="1"/>
          </p:cNvSpPr>
          <p:nvPr>
            <p:ph type="sldNum" sz="quarter" idx="12"/>
          </p:nvPr>
        </p:nvSpPr>
        <p:spPr/>
        <p:txBody>
          <a:bodyPr/>
          <a:lstStyle/>
          <a:p>
            <a:fld id="{B6F15528-21DE-4FAA-801E-634DDDAF4B2B}" type="slidenum">
              <a:rPr lang="en-US" smtClean="0"/>
              <a:pPr/>
              <a:t>15</a:t>
            </a:fld>
            <a:endParaRPr lang="en-US"/>
          </a:p>
        </p:txBody>
      </p:sp>
      <p:pic>
        <p:nvPicPr>
          <p:cNvPr id="3" name="Picture 2">
            <a:extLst>
              <a:ext uri="{FF2B5EF4-FFF2-40B4-BE49-F238E27FC236}">
                <a16:creationId xmlns="" xmlns:a16="http://schemas.microsoft.com/office/drawing/2014/main" id="{E173C86C-5AE4-414B-991A-2D5EDCA19AE7}"/>
              </a:ext>
            </a:extLst>
          </p:cNvPr>
          <p:cNvPicPr>
            <a:picLocks noChangeAspect="1"/>
          </p:cNvPicPr>
          <p:nvPr/>
        </p:nvPicPr>
        <p:blipFill>
          <a:blip r:embed="rId2" cstate="print"/>
          <a:stretch>
            <a:fillRect/>
          </a:stretch>
        </p:blipFill>
        <p:spPr>
          <a:xfrm>
            <a:off x="0" y="404223"/>
            <a:ext cx="9144000" cy="6419850"/>
          </a:xfrm>
          <a:prstGeom prst="rect">
            <a:avLst/>
          </a:prstGeom>
        </p:spPr>
      </p:pic>
      <p:sp>
        <p:nvSpPr>
          <p:cNvPr id="4" name="TextBox 3">
            <a:extLst>
              <a:ext uri="{FF2B5EF4-FFF2-40B4-BE49-F238E27FC236}">
                <a16:creationId xmlns="" xmlns:a16="http://schemas.microsoft.com/office/drawing/2014/main" id="{0C8C318C-5A64-44BA-B787-1EE87D774B21}"/>
              </a:ext>
            </a:extLst>
          </p:cNvPr>
          <p:cNvSpPr txBox="1"/>
          <p:nvPr/>
        </p:nvSpPr>
        <p:spPr>
          <a:xfrm>
            <a:off x="6567055" y="1524000"/>
            <a:ext cx="2133600" cy="646331"/>
          </a:xfrm>
          <a:prstGeom prst="rect">
            <a:avLst/>
          </a:prstGeom>
          <a:noFill/>
        </p:spPr>
        <p:txBody>
          <a:bodyPr wrap="square" rtlCol="0">
            <a:spAutoFit/>
          </a:bodyPr>
          <a:lstStyle/>
          <a:p>
            <a:pPr algn="ctr"/>
            <a:r>
              <a:rPr lang="hr-BA" dirty="0">
                <a:solidFill>
                  <a:srgbClr val="FF0000"/>
                </a:solidFill>
              </a:rPr>
              <a:t>Report </a:t>
            </a:r>
            <a:r>
              <a:rPr lang="hr-BA" dirty="0" smtClean="0">
                <a:solidFill>
                  <a:srgbClr val="FF0000"/>
                </a:solidFill>
              </a:rPr>
              <a:t>on </a:t>
            </a:r>
            <a:r>
              <a:rPr lang="hr-BA" dirty="0">
                <a:solidFill>
                  <a:srgbClr val="FF0000"/>
                </a:solidFill>
              </a:rPr>
              <a:t>professional practice</a:t>
            </a:r>
          </a:p>
        </p:txBody>
      </p:sp>
    </p:spTree>
    <p:extLst>
      <p:ext uri="{BB962C8B-B14F-4D97-AF65-F5344CB8AC3E}">
        <p14:creationId xmlns="" xmlns:p14="http://schemas.microsoft.com/office/powerpoint/2010/main" val="2933257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r>
              <a:rPr lang="en-GB" sz="2200" kern="0" dirty="0" smtClean="0">
                <a:solidFill>
                  <a:schemeClr val="tx2"/>
                </a:solidFill>
                <a:latin typeface="Book Antiqua" pitchFamily="18" charset="0"/>
                <a:cs typeface="Times New Roman" pitchFamily="18" charset="0"/>
              </a:rPr>
              <a:t>10 </a:t>
            </a:r>
            <a:r>
              <a:rPr lang="en-GB" sz="2200" kern="0" dirty="0" smtClean="0">
                <a:solidFill>
                  <a:schemeClr val="accent6">
                    <a:lumMod val="75000"/>
                  </a:schemeClr>
                </a:solidFill>
                <a:latin typeface="Book Antiqua" pitchFamily="18" charset="0"/>
                <a:cs typeface="Times New Roman" pitchFamily="18" charset="0"/>
              </a:rPr>
              <a:t>UNI</a:t>
            </a:r>
            <a:r>
              <a:rPr lang="en-GB" sz="2200" kern="0" dirty="0" smtClean="0">
                <a:solidFill>
                  <a:schemeClr val="tx2"/>
                </a:solidFill>
                <a:latin typeface="Book Antiqua" pitchFamily="18" charset="0"/>
                <a:cs typeface="Times New Roman" pitchFamily="18" charset="0"/>
              </a:rPr>
              <a:t> to </a:t>
            </a:r>
            <a:r>
              <a:rPr lang="fr-BE" sz="2200" kern="0" dirty="0" smtClean="0">
                <a:solidFill>
                  <a:srgbClr val="0070C0"/>
                </a:solidFill>
                <a:latin typeface="Book Antiqua" pitchFamily="18" charset="0"/>
                <a:cs typeface="Times New Roman" pitchFamily="18" charset="0"/>
              </a:rPr>
              <a:t>UNSA</a:t>
            </a:r>
            <a:r>
              <a:rPr lang="en-GB" sz="2200" kern="0" dirty="0" smtClean="0">
                <a:solidFill>
                  <a:schemeClr val="tx2"/>
                </a:solidFill>
                <a:latin typeface="Book Antiqua" pitchFamily="18" charset="0"/>
                <a:cs typeface="Times New Roman" pitchFamily="18" charset="0"/>
              </a:rPr>
              <a:t>, 5 </a:t>
            </a:r>
            <a:r>
              <a:rPr lang="en-GB" sz="2200" kern="0" dirty="0" smtClean="0">
                <a:solidFill>
                  <a:schemeClr val="accent6">
                    <a:lumMod val="75000"/>
                  </a:schemeClr>
                </a:solidFill>
                <a:latin typeface="Book Antiqua" pitchFamily="18" charset="0"/>
                <a:cs typeface="Times New Roman" pitchFamily="18" charset="0"/>
              </a:rPr>
              <a:t>KP</a:t>
            </a:r>
            <a:r>
              <a:rPr lang="sr-Latn-RS" sz="2200" kern="0" dirty="0" smtClean="0">
                <a:solidFill>
                  <a:schemeClr val="accent6">
                    <a:lumMod val="75000"/>
                  </a:schemeClr>
                </a:solidFill>
                <a:latin typeface="Book Antiqua" pitchFamily="18" charset="0"/>
                <a:cs typeface="Times New Roman" pitchFamily="18" charset="0"/>
              </a:rPr>
              <a:t>U</a:t>
            </a:r>
            <a:r>
              <a:rPr lang="en-GB" sz="2200" kern="0" dirty="0" smtClean="0">
                <a:solidFill>
                  <a:schemeClr val="tx2"/>
                </a:solidFill>
                <a:latin typeface="Book Antiqua" pitchFamily="18" charset="0"/>
                <a:cs typeface="Times New Roman" pitchFamily="18" charset="0"/>
              </a:rPr>
              <a:t> to </a:t>
            </a:r>
            <a:r>
              <a:rPr lang="sr-Latn-RS" sz="2200" kern="0" dirty="0" smtClean="0">
                <a:solidFill>
                  <a:srgbClr val="0070C0"/>
                </a:solidFill>
                <a:latin typeface="Book Antiqua" pitchFamily="18" charset="0"/>
                <a:cs typeface="Times New Roman" pitchFamily="18" charset="0"/>
              </a:rPr>
              <a:t>UBL</a:t>
            </a:r>
            <a:r>
              <a:rPr lang="en-GB" sz="2200" kern="0" dirty="0" smtClean="0">
                <a:solidFill>
                  <a:schemeClr val="tx2"/>
                </a:solidFill>
                <a:latin typeface="Book Antiqua" pitchFamily="18" charset="0"/>
                <a:cs typeface="Times New Roman" pitchFamily="18" charset="0"/>
              </a:rPr>
              <a:t>, </a:t>
            </a:r>
            <a:r>
              <a:rPr lang="en-GB" sz="2200" kern="0" dirty="0" smtClean="0">
                <a:solidFill>
                  <a:srgbClr val="FF0000"/>
                </a:solidFill>
                <a:latin typeface="Book Antiqua" pitchFamily="18" charset="0"/>
                <a:cs typeface="Times New Roman" pitchFamily="18" charset="0"/>
              </a:rPr>
              <a:t>5</a:t>
            </a:r>
            <a:r>
              <a:rPr lang="en-GB" sz="2200" kern="0" dirty="0" smtClean="0">
                <a:solidFill>
                  <a:schemeClr val="tx2"/>
                </a:solidFill>
                <a:latin typeface="Book Antiqua" pitchFamily="18" charset="0"/>
                <a:cs typeface="Times New Roman" pitchFamily="18" charset="0"/>
              </a:rPr>
              <a:t> </a:t>
            </a:r>
            <a:r>
              <a:rPr lang="en-GB" sz="2200" kern="0" dirty="0" smtClean="0">
                <a:solidFill>
                  <a:schemeClr val="accent6">
                    <a:lumMod val="75000"/>
                  </a:schemeClr>
                </a:solidFill>
                <a:latin typeface="Book Antiqua" pitchFamily="18" charset="0"/>
                <a:cs typeface="Times New Roman" pitchFamily="18" charset="0"/>
              </a:rPr>
              <a:t>UNID</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U</a:t>
            </a:r>
            <a:r>
              <a:rPr lang="sr-Latn-RS" sz="2200" kern="0" dirty="0" smtClean="0">
                <a:solidFill>
                  <a:srgbClr val="0070C0"/>
                </a:solidFill>
                <a:latin typeface="Book Antiqua" pitchFamily="18" charset="0"/>
                <a:cs typeface="Times New Roman" pitchFamily="18" charset="0"/>
              </a:rPr>
              <a:t>BL</a:t>
            </a:r>
            <a:r>
              <a:rPr lang="en-GB" sz="2200" kern="0" dirty="0" smtClean="0">
                <a:solidFill>
                  <a:schemeClr val="tx2"/>
                </a:solidFill>
                <a:latin typeface="Book Antiqua" pitchFamily="18" charset="0"/>
                <a:cs typeface="Times New Roman" pitchFamily="18" charset="0"/>
              </a:rPr>
              <a:t>, 5 </a:t>
            </a:r>
            <a:r>
              <a:rPr lang="en-GB" sz="2200" kern="0" dirty="0" smtClean="0">
                <a:solidFill>
                  <a:schemeClr val="accent6">
                    <a:lumMod val="75000"/>
                  </a:schemeClr>
                </a:solidFill>
                <a:latin typeface="Book Antiqua" pitchFamily="18" charset="0"/>
                <a:cs typeface="Times New Roman" pitchFamily="18" charset="0"/>
              </a:rPr>
              <a:t>UPKM</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UNI</a:t>
            </a:r>
            <a:r>
              <a:rPr lang="en-GB" sz="2200" kern="0" dirty="0" smtClean="0">
                <a:solidFill>
                  <a:schemeClr val="tx2"/>
                </a:solidFill>
                <a:latin typeface="Book Antiqua" pitchFamily="18" charset="0"/>
                <a:cs typeface="Times New Roman" pitchFamily="18" charset="0"/>
              </a:rPr>
              <a:t>, 2 </a:t>
            </a:r>
            <a:r>
              <a:rPr lang="en-GB" sz="2200" kern="0" dirty="0" smtClean="0">
                <a:solidFill>
                  <a:schemeClr val="accent6">
                    <a:lumMod val="75000"/>
                  </a:schemeClr>
                </a:solidFill>
                <a:latin typeface="Book Antiqua" pitchFamily="18" charset="0"/>
                <a:cs typeface="Times New Roman" pitchFamily="18" charset="0"/>
              </a:rPr>
              <a:t>TCASU</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KP</a:t>
            </a:r>
            <a:r>
              <a:rPr lang="sr-Latn-RS" sz="2200" kern="0" dirty="0" smtClean="0">
                <a:solidFill>
                  <a:srgbClr val="0070C0"/>
                </a:solidFill>
                <a:latin typeface="Book Antiqua" pitchFamily="18" charset="0"/>
                <a:cs typeface="Times New Roman" pitchFamily="18" charset="0"/>
              </a:rPr>
              <a:t>U</a:t>
            </a:r>
            <a:r>
              <a:rPr lang="en-GB" sz="2200" kern="0" dirty="0" smtClean="0">
                <a:solidFill>
                  <a:schemeClr val="tx2"/>
                </a:solidFill>
                <a:latin typeface="Book Antiqua" pitchFamily="18" charset="0"/>
                <a:cs typeface="Times New Roman" pitchFamily="18" charset="0"/>
              </a:rPr>
              <a:t>, 5 </a:t>
            </a:r>
            <a:r>
              <a:rPr lang="fr-BE" sz="2200" kern="0" dirty="0" smtClean="0">
                <a:solidFill>
                  <a:schemeClr val="accent6">
                    <a:lumMod val="75000"/>
                  </a:schemeClr>
                </a:solidFill>
                <a:latin typeface="Book Antiqua" pitchFamily="18" charset="0"/>
                <a:cs typeface="Times New Roman" pitchFamily="18" charset="0"/>
              </a:rPr>
              <a:t>UNSA</a:t>
            </a:r>
            <a:r>
              <a:rPr lang="sr-Latn-RS" sz="2200" kern="0" dirty="0" smtClean="0">
                <a:solidFill>
                  <a:schemeClr val="tx2"/>
                </a:solidFill>
                <a:latin typeface="Book Antiqua" pitchFamily="18" charset="0"/>
                <a:cs typeface="Times New Roman" pitchFamily="18" charset="0"/>
              </a:rPr>
              <a:t> </a:t>
            </a:r>
            <a:r>
              <a:rPr lang="en-GB" sz="2200" kern="0" dirty="0" smtClean="0">
                <a:solidFill>
                  <a:schemeClr val="tx2"/>
                </a:solidFill>
                <a:latin typeface="Book Antiqua" pitchFamily="18" charset="0"/>
                <a:cs typeface="Times New Roman" pitchFamily="18" charset="0"/>
              </a:rPr>
              <a:t>to </a:t>
            </a:r>
            <a:r>
              <a:rPr lang="en-GB" sz="2200" kern="0" dirty="0" smtClean="0">
                <a:solidFill>
                  <a:srgbClr val="0070C0"/>
                </a:solidFill>
                <a:latin typeface="Book Antiqua" pitchFamily="18" charset="0"/>
                <a:cs typeface="Times New Roman" pitchFamily="18" charset="0"/>
              </a:rPr>
              <a:t>UNI</a:t>
            </a:r>
            <a:r>
              <a:rPr lang="en-GB" sz="2200" kern="0" dirty="0" smtClean="0">
                <a:solidFill>
                  <a:schemeClr val="tx2"/>
                </a:solidFill>
                <a:latin typeface="Book Antiqua" pitchFamily="18" charset="0"/>
                <a:cs typeface="Times New Roman" pitchFamily="18" charset="0"/>
              </a:rPr>
              <a:t>, 5 </a:t>
            </a:r>
            <a:r>
              <a:rPr lang="sr-Latn-RS" sz="2200" kern="0" dirty="0" smtClean="0">
                <a:solidFill>
                  <a:schemeClr val="accent6">
                    <a:lumMod val="75000"/>
                  </a:schemeClr>
                </a:solidFill>
                <a:latin typeface="Book Antiqua" pitchFamily="18" charset="0"/>
                <a:cs typeface="Times New Roman" pitchFamily="18" charset="0"/>
              </a:rPr>
              <a:t>UBL</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KP</a:t>
            </a:r>
            <a:r>
              <a:rPr lang="sr-Latn-RS" sz="2200" kern="0" dirty="0" smtClean="0">
                <a:solidFill>
                  <a:srgbClr val="0070C0"/>
                </a:solidFill>
                <a:latin typeface="Book Antiqua" pitchFamily="18" charset="0"/>
                <a:cs typeface="Times New Roman" pitchFamily="18" charset="0"/>
              </a:rPr>
              <a:t>U</a:t>
            </a:r>
            <a:r>
              <a:rPr lang="sr-Latn-RS" sz="2200" kern="0" dirty="0" smtClean="0">
                <a:solidFill>
                  <a:schemeClr val="tx2"/>
                </a:solidFill>
                <a:latin typeface="Book Antiqua" pitchFamily="18" charset="0"/>
                <a:cs typeface="Times New Roman" pitchFamily="18" charset="0"/>
              </a:rPr>
              <a:t> = 37</a:t>
            </a:r>
            <a:r>
              <a:rPr lang="en-GB" sz="2200" kern="0" dirty="0" smtClean="0">
                <a:solidFill>
                  <a:schemeClr val="tx2"/>
                </a:solidFill>
                <a:latin typeface="Book Antiqua" pitchFamily="18" charset="0"/>
                <a:cs typeface="Times New Roman" pitchFamily="18" charset="0"/>
              </a:rPr>
              <a:t> </a:t>
            </a:r>
            <a:r>
              <a:rPr lang="sr-Latn-RS" sz="2200" kern="0" dirty="0" smtClean="0">
                <a:solidFill>
                  <a:schemeClr val="tx2"/>
                </a:solidFill>
                <a:latin typeface="Book Antiqua" pitchFamily="18" charset="0"/>
                <a:cs typeface="Times New Roman" pitchFamily="18" charset="0"/>
              </a:rPr>
              <a:t>x 12 days (10 + 2 for travelling) – 55 EUR per day + travelling</a:t>
            </a:r>
            <a:endParaRPr lang="en-US" sz="22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endParaRPr lang="en-US" sz="13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Deliver promotional material</a:t>
            </a:r>
          </a:p>
          <a:p>
            <a:pPr algn="just" eaLnBrk="0" hangingPunct="0">
              <a:buFont typeface="Wingdings" pitchFamily="2" charset="2"/>
              <a:buChar char="Ø"/>
              <a:defRPr/>
            </a:pPr>
            <a:endParaRPr lang="sr-Latn-RS" sz="13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Organize at the same time at the same HEI as a group work (if possible)</a:t>
            </a:r>
            <a:endParaRPr lang="sr-Latn-R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13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Take photos</a:t>
            </a:r>
            <a:endParaRPr lang="sr-Latn-R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13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Write event form and post also on HEI’s website</a:t>
            </a:r>
            <a:endParaRPr lang="en-U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13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Report on professional practice in mother language per each student </a:t>
            </a:r>
          </a:p>
          <a:p>
            <a:pPr algn="just" eaLnBrk="0" hangingPunct="0">
              <a:buFont typeface="Wingdings" pitchFamily="2" charset="2"/>
              <a:buChar char="Ø"/>
              <a:defRPr/>
            </a:pPr>
            <a:endParaRPr lang="sr-Latn-RS" sz="13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Report on student internship </a:t>
            </a:r>
            <a:r>
              <a:rPr lang="sr-Latn-RS" sz="2200" kern="0" dirty="0" smtClean="0">
                <a:solidFill>
                  <a:srgbClr val="FF0000"/>
                </a:solidFill>
                <a:latin typeface="Book Antiqua" pitchFamily="18" charset="0"/>
                <a:cs typeface="Times New Roman" pitchFamily="18" charset="0"/>
              </a:rPr>
              <a:t>KPU, UNSA, UBL, UNI</a:t>
            </a:r>
          </a:p>
          <a:p>
            <a:pPr algn="just" eaLnBrk="0" hangingPunct="0">
              <a:buFont typeface="Wingdings" pitchFamily="2" charset="2"/>
              <a:buChar char="Ø"/>
              <a:defRPr/>
            </a:pPr>
            <a:endParaRPr lang="en-U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749300"/>
          </a:xfrm>
        </p:spPr>
        <p:txBody>
          <a:bodyPr>
            <a:normAutofit fontScale="90000"/>
          </a:bodyPr>
          <a:lstStyle/>
          <a:p>
            <a:r>
              <a:rPr lang="sr-Latn-RS" sz="3600" dirty="0" smtClean="0">
                <a:solidFill>
                  <a:srgbClr val="419182"/>
                </a:solidFill>
                <a:latin typeface="Book Antiqua" panose="02040602050305030304" pitchFamily="18" charset="0"/>
              </a:rPr>
              <a:t>4.4 </a:t>
            </a:r>
            <a:r>
              <a:rPr lang="en-US" sz="3600" dirty="0" smtClean="0">
                <a:solidFill>
                  <a:srgbClr val="419182"/>
                </a:solidFill>
                <a:latin typeface="Book Antiqua" panose="02040602050305030304" pitchFamily="18" charset="0"/>
              </a:rPr>
              <a:t>Implementation of trainings </a:t>
            </a:r>
            <a:r>
              <a:rPr lang="sr-Latn-RS" sz="3600" dirty="0" smtClean="0">
                <a:solidFill>
                  <a:srgbClr val="419182"/>
                </a:solidFill>
                <a:latin typeface="Book Antiqua" panose="02040602050305030304" pitchFamily="18" charset="0"/>
              </a:rPr>
              <a:t> </a:t>
            </a:r>
            <a:br>
              <a:rPr lang="sr-Latn-RS" sz="3600" dirty="0" smtClean="0">
                <a:solidFill>
                  <a:srgbClr val="419182"/>
                </a:solidFill>
                <a:latin typeface="Book Antiqua" panose="02040602050305030304" pitchFamily="18" charset="0"/>
              </a:rPr>
            </a:br>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endParaRPr lang="sr-Latn-RS" sz="22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endParaRPr lang="sr-Latn-RS" sz="22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Deliver promotional material for trainings</a:t>
            </a:r>
          </a:p>
          <a:p>
            <a:pPr algn="just" eaLnBrk="0" hangingPunct="0">
              <a:buFont typeface="Wingdings" pitchFamily="2" charset="2"/>
              <a:buChar char="Ø"/>
              <a:defRPr/>
            </a:pPr>
            <a:endParaRPr lang="sr-Latn-RS" sz="20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Take photos</a:t>
            </a:r>
            <a:endParaRPr lang="sr-Latn-R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20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Write event form (English and mother tongue) and post also on HEI’s website</a:t>
            </a:r>
            <a:endParaRPr lang="en-U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20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Organize one training multidays per each WB HEI (30 persons)</a:t>
            </a:r>
          </a:p>
          <a:p>
            <a:pPr algn="just" eaLnBrk="0" hangingPunct="0">
              <a:buFont typeface="Wingdings" pitchFamily="2" charset="2"/>
              <a:buChar char="Ø"/>
              <a:defRPr/>
            </a:pPr>
            <a:endParaRPr lang="sr-Latn-RS" sz="20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rgbClr val="FF0000"/>
                </a:solidFill>
                <a:latin typeface="Book Antiqua" pitchFamily="18" charset="0"/>
                <a:cs typeface="Times New Roman" pitchFamily="18" charset="0"/>
              </a:rPr>
              <a:t>UNSA organized: 7-8 February 2019</a:t>
            </a:r>
            <a:endParaRPr lang="en-U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8" name="Table 7">
            <a:extLst>
              <a:ext uri="{FF2B5EF4-FFF2-40B4-BE49-F238E27FC236}">
                <a16:creationId xmlns="" xmlns:a16="http://schemas.microsoft.com/office/drawing/2014/main" id="{BAB08C0F-757B-48E9-9009-6CCE4519F63A}"/>
              </a:ext>
            </a:extLst>
          </p:cNvPr>
          <p:cNvGraphicFramePr>
            <a:graphicFrameLocks noGrp="1"/>
          </p:cNvGraphicFramePr>
          <p:nvPr>
            <p:extLst>
              <p:ext uri="{D42A27DB-BD31-4B8C-83A1-F6EECF244321}">
                <p14:modId xmlns="" xmlns:p14="http://schemas.microsoft.com/office/powerpoint/2010/main" val="3033254281"/>
              </p:ext>
            </p:extLst>
          </p:nvPr>
        </p:nvGraphicFramePr>
        <p:xfrm>
          <a:off x="1905000" y="2071804"/>
          <a:ext cx="6096000" cy="2743200"/>
        </p:xfrm>
        <a:graphic>
          <a:graphicData uri="http://schemas.openxmlformats.org/drawingml/2006/table">
            <a:tbl>
              <a:tblPr firstRow="1" firstCol="1" bandRow="1">
                <a:tableStyleId>{22838BEF-8BB2-4498-84A7-C5851F593DF1}</a:tableStyleId>
              </a:tblPr>
              <a:tblGrid>
                <a:gridCol w="1610019">
                  <a:extLst>
                    <a:ext uri="{9D8B030D-6E8A-4147-A177-3AD203B41FA5}">
                      <a16:colId xmlns="" xmlns:a16="http://schemas.microsoft.com/office/drawing/2014/main" val="1985022356"/>
                    </a:ext>
                  </a:extLst>
                </a:gridCol>
                <a:gridCol w="4485981">
                  <a:extLst>
                    <a:ext uri="{9D8B030D-6E8A-4147-A177-3AD203B41FA5}">
                      <a16:colId xmlns="" xmlns:a16="http://schemas.microsoft.com/office/drawing/2014/main" val="2385384955"/>
                    </a:ext>
                  </a:extLst>
                </a:gridCol>
              </a:tblGrid>
              <a:tr h="0">
                <a:tc>
                  <a:txBody>
                    <a:bodyPr/>
                    <a:lstStyle/>
                    <a:p>
                      <a:pPr marL="0" marR="0">
                        <a:spcBef>
                          <a:spcPts val="0"/>
                        </a:spcBef>
                        <a:spcAft>
                          <a:spcPts val="0"/>
                        </a:spcAft>
                      </a:pPr>
                      <a:r>
                        <a:rPr lang="en-GB" sz="1800" b="0">
                          <a:effectLst/>
                        </a:rPr>
                        <a:t>Description </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1800" b="0">
                          <a:effectLst/>
                        </a:rPr>
                        <a:t>The self-evaluation will be done twice a year (in winter and in summer semesters). The quality of teaching, including teachers’ methodological approach, availability of literature and equipment will be performed. Qualtiy reports from each WB partner HEI will be analysed and compared at SC and PMC meetings for further improvement of the newly enforced master studies.</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2945735930"/>
                  </a:ext>
                </a:extLst>
              </a:tr>
              <a:tr h="29845">
                <a:tc>
                  <a:txBody>
                    <a:bodyPr/>
                    <a:lstStyle/>
                    <a:p>
                      <a:pPr marL="0" marR="0">
                        <a:spcBef>
                          <a:spcPts val="0"/>
                        </a:spcBef>
                        <a:spcAft>
                          <a:spcPts val="0"/>
                        </a:spcAft>
                      </a:pPr>
                      <a:r>
                        <a:rPr lang="en-GB" sz="1800" b="0">
                          <a:effectLst/>
                        </a:rPr>
                        <a:t>Due date</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1800" b="0" dirty="0">
                          <a:effectLst/>
                        </a:rPr>
                        <a:t>14-09-2019</a:t>
                      </a:r>
                      <a:endParaRPr lang="hr-BA" sz="1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2258596600"/>
                  </a:ext>
                </a:extLst>
              </a:tr>
            </a:tbl>
          </a:graphicData>
        </a:graphic>
      </p:graphicFrame>
      <p:sp>
        <p:nvSpPr>
          <p:cNvPr id="4" name="Title 3">
            <a:extLst>
              <a:ext uri="{FF2B5EF4-FFF2-40B4-BE49-F238E27FC236}">
                <a16:creationId xmlns="" xmlns:a16="http://schemas.microsoft.com/office/drawing/2014/main" id="{60E5AE9A-69AA-45B3-BE07-F4A4025A2F17}"/>
              </a:ext>
            </a:extLst>
          </p:cNvPr>
          <p:cNvSpPr>
            <a:spLocks noGrp="1"/>
          </p:cNvSpPr>
          <p:nvPr>
            <p:ph type="title"/>
          </p:nvPr>
        </p:nvSpPr>
        <p:spPr>
          <a:xfrm>
            <a:off x="457200" y="1252627"/>
            <a:ext cx="8229600" cy="685793"/>
          </a:xfrm>
        </p:spPr>
        <p:txBody>
          <a:bodyPr>
            <a:noAutofit/>
          </a:bodyPr>
          <a:lstStyle/>
          <a:p>
            <a:r>
              <a:rPr lang="en-GB" sz="2400" dirty="0"/>
              <a:t>4.5. Quality report on master curricula</a:t>
            </a:r>
            <a:r>
              <a:rPr lang="hr-BA" sz="2400" dirty="0">
                <a:latin typeface="Calibri" panose="020F0502020204030204" pitchFamily="34" charset="0"/>
                <a:ea typeface="Calibri" panose="020F0502020204030204" pitchFamily="34" charset="0"/>
                <a:cs typeface="Arial" panose="020B0604020202020204" pitchFamily="34" charset="0"/>
              </a:rPr>
              <a:t/>
            </a:r>
            <a:br>
              <a:rPr lang="hr-BA" sz="2400" dirty="0">
                <a:latin typeface="Calibri" panose="020F0502020204030204" pitchFamily="34" charset="0"/>
                <a:ea typeface="Calibri" panose="020F0502020204030204" pitchFamily="34" charset="0"/>
                <a:cs typeface="Arial" panose="020B0604020202020204" pitchFamily="34" charset="0"/>
              </a:rPr>
            </a:br>
            <a:r>
              <a:rPr lang="hr-BA" sz="2400" dirty="0">
                <a:latin typeface="Calibri" panose="020F0502020204030204" pitchFamily="34" charset="0"/>
                <a:ea typeface="Calibri" panose="020F0502020204030204" pitchFamily="34" charset="0"/>
                <a:cs typeface="Arial" panose="020B0604020202020204" pitchFamily="34" charset="0"/>
              </a:rPr>
              <a:t/>
            </a:r>
            <a:br>
              <a:rPr lang="hr-BA" sz="2400" dirty="0">
                <a:latin typeface="Calibri" panose="020F0502020204030204" pitchFamily="34" charset="0"/>
                <a:ea typeface="Calibri" panose="020F0502020204030204" pitchFamily="34" charset="0"/>
                <a:cs typeface="Arial" panose="020B0604020202020204" pitchFamily="34" charset="0"/>
              </a:rPr>
            </a:br>
            <a:endParaRPr lang="hr-BA" sz="2400" dirty="0"/>
          </a:p>
        </p:txBody>
      </p:sp>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endParaRPr lang="sr-Latn-R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en-US" sz="2400" kern="0" dirty="0" smtClean="0">
                <a:solidFill>
                  <a:schemeClr val="tx2"/>
                </a:solidFill>
                <a:latin typeface="Book Antiqua" pitchFamily="18" charset="0"/>
                <a:cs typeface="Times New Roman" pitchFamily="18" charset="0"/>
              </a:rPr>
              <a:t>Pr</a:t>
            </a:r>
            <a:r>
              <a:rPr lang="sr-Latn-RS" sz="2400" kern="0" dirty="0" smtClean="0">
                <a:solidFill>
                  <a:schemeClr val="tx2"/>
                </a:solidFill>
                <a:latin typeface="Book Antiqua" pitchFamily="18" charset="0"/>
                <a:cs typeface="Times New Roman" pitchFamily="18" charset="0"/>
              </a:rPr>
              <a:t>epare a self-evaluation report Annex J using self-evaluation list (annex I) per each term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sr-Latn-RS" sz="2400" kern="0" dirty="0" smtClean="0">
              <a:solidFill>
                <a:schemeClr val="tx2"/>
              </a:solidFill>
              <a:latin typeface="Book Antiqua" pitchFamily="18" charset="0"/>
              <a:cs typeface="Times New Roman" pitchFamily="18" charset="0"/>
            </a:endParaRPr>
          </a:p>
          <a:p>
            <a:pPr algn="just" eaLnBrk="0" hangingPunct="0">
              <a:buNone/>
              <a:defRPr/>
            </a:pPr>
            <a:r>
              <a:rPr lang="sr-Latn-RS" sz="2400" kern="0" dirty="0" smtClean="0">
                <a:solidFill>
                  <a:srgbClr val="FF0000"/>
                </a:solidFill>
                <a:latin typeface="Book Antiqua" pitchFamily="18" charset="0"/>
                <a:cs typeface="Times New Roman" pitchFamily="18" charset="0"/>
              </a:rPr>
              <a:t>Note</a:t>
            </a:r>
            <a:r>
              <a:rPr lang="sr-Latn-RS" sz="2400" kern="0" dirty="0" smtClean="0">
                <a:solidFill>
                  <a:schemeClr val="tx2"/>
                </a:solidFill>
                <a:latin typeface="Book Antiqua" pitchFamily="18" charset="0"/>
                <a:cs typeface="Times New Roman" pitchFamily="18" charset="0"/>
              </a:rPr>
              <a:t>: Examples can be found under WP4.5 on NatRisk platform</a:t>
            </a:r>
            <a:endParaRPr lang="en-U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19</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Content Placeholder 4">
            <a:extLst>
              <a:ext uri="{FF2B5EF4-FFF2-40B4-BE49-F238E27FC236}">
                <a16:creationId xmlns="" xmlns:a16="http://schemas.microsoft.com/office/drawing/2014/main" id="{9A80090E-F08D-4033-B547-8AC6FFFA017A}"/>
              </a:ext>
            </a:extLst>
          </p:cNvPr>
          <p:cNvSpPr>
            <a:spLocks noGrp="1"/>
          </p:cNvSpPr>
          <p:nvPr>
            <p:ph idx="1"/>
          </p:nvPr>
        </p:nvSpPr>
        <p:spPr/>
        <p:txBody>
          <a:bodyPr>
            <a:normAutofit/>
          </a:bodyPr>
          <a:lstStyle/>
          <a:p>
            <a:pPr marL="0" indent="0">
              <a:buNone/>
            </a:pPr>
            <a:r>
              <a:rPr lang="bs-Latn-BA" dirty="0"/>
              <a:t> </a:t>
            </a:r>
            <a:endParaRPr lang="hr-BA" dirty="0"/>
          </a:p>
          <a:p>
            <a:endParaRPr lang="hr-BA" dirty="0"/>
          </a:p>
        </p:txBody>
      </p:sp>
      <p:sp>
        <p:nvSpPr>
          <p:cNvPr id="8" name="Title 7">
            <a:extLst>
              <a:ext uri="{FF2B5EF4-FFF2-40B4-BE49-F238E27FC236}">
                <a16:creationId xmlns="" xmlns:a16="http://schemas.microsoft.com/office/drawing/2014/main" id="{E597B7A2-670B-4254-A213-FF8DA9E4FB77}"/>
              </a:ext>
            </a:extLst>
          </p:cNvPr>
          <p:cNvSpPr>
            <a:spLocks noGrp="1"/>
          </p:cNvSpPr>
          <p:nvPr>
            <p:ph type="title"/>
          </p:nvPr>
        </p:nvSpPr>
        <p:spPr>
          <a:xfrm>
            <a:off x="381000" y="1143000"/>
            <a:ext cx="8229600" cy="457198"/>
          </a:xfrm>
        </p:spPr>
        <p:txBody>
          <a:bodyPr>
            <a:normAutofit fontScale="90000"/>
          </a:bodyPr>
          <a:lstStyle/>
          <a:p>
            <a:r>
              <a:rPr lang="bs-Latn-BA" dirty="0"/>
              <a:t> </a:t>
            </a:r>
            <a:r>
              <a:rPr lang="hr-BA" dirty="0"/>
              <a:t/>
            </a:r>
            <a:br>
              <a:rPr lang="hr-BA" dirty="0"/>
            </a:br>
            <a:endParaRPr lang="hr-BA" dirty="0"/>
          </a:p>
        </p:txBody>
      </p:sp>
      <p:sp>
        <p:nvSpPr>
          <p:cNvPr id="18" name="Rectangle 17">
            <a:extLst>
              <a:ext uri="{FF2B5EF4-FFF2-40B4-BE49-F238E27FC236}">
                <a16:creationId xmlns="" xmlns:a16="http://schemas.microsoft.com/office/drawing/2014/main" id="{61E2014C-A0AD-4F73-AE80-03176FC659B0}"/>
              </a:ext>
            </a:extLst>
          </p:cNvPr>
          <p:cNvSpPr/>
          <p:nvPr/>
        </p:nvSpPr>
        <p:spPr>
          <a:xfrm>
            <a:off x="762000" y="3540656"/>
            <a:ext cx="7924800" cy="2831544"/>
          </a:xfrm>
          <a:prstGeom prst="rect">
            <a:avLst/>
          </a:prstGeom>
        </p:spPr>
        <p:txBody>
          <a:bodyPr wrap="square">
            <a:spAutoFit/>
          </a:bodyPr>
          <a:lstStyle/>
          <a:p>
            <a:endParaRPr lang="bs-Latn-BA" sz="1600" dirty="0">
              <a:latin typeface="Calibri" panose="020F0502020204030204" pitchFamily="34" charset="0"/>
              <a:ea typeface="Times New Roman" panose="02020603050405020304" pitchFamily="18" charset="0"/>
              <a:cs typeface="Arial" panose="020B0604020202020204" pitchFamily="34" charset="0"/>
            </a:endParaRPr>
          </a:p>
          <a:p>
            <a:r>
              <a:rPr lang="en-GB" sz="1600" b="1" dirty="0"/>
              <a:t>Related assumptions and risks</a:t>
            </a:r>
            <a:r>
              <a:rPr lang="bs-Latn-BA" sz="1600" b="1" dirty="0"/>
              <a:t> </a:t>
            </a:r>
            <a:r>
              <a:rPr lang="hr-BA" sz="1600" b="1" dirty="0"/>
              <a:t>to fulfill tasks</a:t>
            </a:r>
            <a:r>
              <a:rPr lang="en-GB" sz="1600" dirty="0">
                <a:latin typeface="Calibri" panose="020F0502020204030204" pitchFamily="34" charset="0"/>
                <a:ea typeface="Times New Roman" panose="02020603050405020304" pitchFamily="18" charset="0"/>
                <a:cs typeface="Arial" panose="020B0604020202020204" pitchFamily="34" charset="0"/>
              </a:rPr>
              <a:t>:</a:t>
            </a:r>
            <a:endParaRPr lang="bs-Latn-BA" sz="1600" dirty="0">
              <a:latin typeface="Calibri" panose="020F0502020204030204" pitchFamily="34" charset="0"/>
              <a:ea typeface="Times New Roman" panose="02020603050405020304" pitchFamily="18" charset="0"/>
              <a:cs typeface="Arial" panose="020B0604020202020204" pitchFamily="34" charset="0"/>
            </a:endParaRPr>
          </a:p>
          <a:p>
            <a:r>
              <a:rPr lang="bs-Latn-BA" sz="1600" i="1" u="sng" dirty="0">
                <a:latin typeface="Calibri" panose="020F0502020204030204" pitchFamily="34" charset="0"/>
                <a:ea typeface="Calibri" panose="020F0502020204030204" pitchFamily="34" charset="0"/>
                <a:cs typeface="Arial" panose="020B0604020202020204" pitchFamily="34" charset="0"/>
              </a:rPr>
              <a:t>Asumptions:</a:t>
            </a:r>
            <a:endParaRPr lang="hr-BA" sz="1600" i="1" u="sng"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Students are interested in master studies in the field of risk </a:t>
            </a:r>
            <a:r>
              <a:rPr lang="en-GB" sz="1600" dirty="0">
                <a:latin typeface="Calibri" panose="020F0502020204030204" pitchFamily="34" charset="0"/>
                <a:ea typeface="Times New Roman" panose="02020603050405020304" pitchFamily="18" charset="0"/>
                <a:cs typeface="Times New Roman" panose="02020603050405020304" pitchFamily="18" charset="0"/>
              </a:rPr>
              <a:t>management of natural disasters</a:t>
            </a:r>
            <a:r>
              <a:rPr lang="en-GB" sz="1600" dirty="0">
                <a:latin typeface="Calibri" panose="020F0502020204030204" pitchFamily="34" charset="0"/>
                <a:ea typeface="Times New Roman" panose="02020603050405020304" pitchFamily="18" charset="0"/>
                <a:cs typeface="Arial" panose="020B0604020202020204" pitchFamily="34" charset="0"/>
              </a:rPr>
              <a:t>.</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Accreditation of curricula completed.</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Representatives from public sector and citizens are interested for trainings.</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i="1" u="sng" dirty="0">
                <a:latin typeface="Calibri" panose="020F0502020204030204" pitchFamily="34" charset="0"/>
                <a:ea typeface="Times New Roman" panose="02020603050405020304" pitchFamily="18" charset="0"/>
                <a:cs typeface="Arial" panose="020B0604020202020204" pitchFamily="34" charset="0"/>
              </a:rPr>
              <a:t>Risks:</a:t>
            </a:r>
            <a:endParaRPr lang="hr-BA" sz="1600" i="1" u="sng"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-Incompatibility of duration of master studies with the present state</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-The accreditation process delays.</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The cooperation protocols with partners from public sector signed but not respected.</a:t>
            </a:r>
            <a:endParaRPr lang="hr-BA" sz="1600" dirty="0"/>
          </a:p>
        </p:txBody>
      </p:sp>
      <p:sp>
        <p:nvSpPr>
          <p:cNvPr id="19" name="Subtitle 2">
            <a:extLst>
              <a:ext uri="{FF2B5EF4-FFF2-40B4-BE49-F238E27FC236}">
                <a16:creationId xmlns="" xmlns:a16="http://schemas.microsoft.com/office/drawing/2014/main" id="{D59867F3-9635-4584-AA1A-23F23B575657}"/>
              </a:ext>
            </a:extLst>
          </p:cNvPr>
          <p:cNvSpPr txBox="1">
            <a:spLocks/>
          </p:cNvSpPr>
          <p:nvPr/>
        </p:nvSpPr>
        <p:spPr>
          <a:xfrm>
            <a:off x="838200" y="1136366"/>
            <a:ext cx="6465094" cy="685802"/>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bs-Latn-BA" sz="2700" b="1" dirty="0">
                <a:solidFill>
                  <a:srgbClr val="419182"/>
                </a:solidFill>
                <a:effectLst>
                  <a:outerShdw blurRad="38100" dist="38100" dir="2700000" algn="tl">
                    <a:srgbClr val="000000">
                      <a:alpha val="43137"/>
                    </a:srgbClr>
                  </a:outerShdw>
                </a:effectLst>
                <a:latin typeface="Book Antiqua" panose="02040602050305030304" pitchFamily="18" charset="0"/>
              </a:rPr>
              <a:t>Work pakage 4. </a:t>
            </a:r>
          </a:p>
          <a:p>
            <a:pPr marL="0" indent="0" algn="ctr">
              <a:buNone/>
            </a:pPr>
            <a:r>
              <a:rPr lang="bs-Latn-BA" sz="2700" b="1" dirty="0">
                <a:solidFill>
                  <a:srgbClr val="419182"/>
                </a:solidFill>
                <a:effectLst>
                  <a:outerShdw blurRad="38100" dist="38100" dir="2700000" algn="tl">
                    <a:srgbClr val="000000">
                      <a:alpha val="43137"/>
                    </a:srgbClr>
                  </a:outerShdw>
                </a:effectLst>
                <a:latin typeface="Book Antiqua" panose="02040602050305030304" pitchFamily="18" charset="0"/>
              </a:rPr>
              <a:t>Implementation of dveloped master curricula and trainings</a:t>
            </a:r>
          </a:p>
          <a:p>
            <a:pPr marL="0" indent="0">
              <a:buNone/>
            </a:pPr>
            <a:endParaRPr lang="bs-Latn-BA" altLang="en-US" sz="2800" b="1" i="1" dirty="0">
              <a:solidFill>
                <a:srgbClr val="002060"/>
              </a:solidFill>
              <a:latin typeface="Book Antiqua" panose="02040602050305030304" pitchFamily="18" charset="0"/>
            </a:endParaRPr>
          </a:p>
          <a:p>
            <a:endParaRPr lang="bs-Latn-BA" sz="2800" b="1"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graphicFrame>
        <p:nvGraphicFramePr>
          <p:cNvPr id="2" name="Table 1">
            <a:extLst>
              <a:ext uri="{FF2B5EF4-FFF2-40B4-BE49-F238E27FC236}">
                <a16:creationId xmlns="" xmlns:a16="http://schemas.microsoft.com/office/drawing/2014/main" id="{CC25B578-71D7-4309-BFD0-12C07718A587}"/>
              </a:ext>
            </a:extLst>
          </p:cNvPr>
          <p:cNvGraphicFramePr>
            <a:graphicFrameLocks noGrp="1"/>
          </p:cNvGraphicFramePr>
          <p:nvPr>
            <p:extLst>
              <p:ext uri="{D42A27DB-BD31-4B8C-83A1-F6EECF244321}">
                <p14:modId xmlns="" xmlns:p14="http://schemas.microsoft.com/office/powerpoint/2010/main" val="4282406043"/>
              </p:ext>
            </p:extLst>
          </p:nvPr>
        </p:nvGraphicFramePr>
        <p:xfrm>
          <a:off x="971946" y="1995612"/>
          <a:ext cx="7257653" cy="1371600"/>
        </p:xfrm>
        <a:graphic>
          <a:graphicData uri="http://schemas.openxmlformats.org/drawingml/2006/table">
            <a:tbl>
              <a:tblPr>
                <a:tableStyleId>{5C22544A-7EE6-4342-B048-85BDC9FD1C3A}</a:tableStyleId>
              </a:tblPr>
              <a:tblGrid>
                <a:gridCol w="1066357">
                  <a:extLst>
                    <a:ext uri="{9D8B030D-6E8A-4147-A177-3AD203B41FA5}">
                      <a16:colId xmlns="" xmlns:a16="http://schemas.microsoft.com/office/drawing/2014/main" val="2481935911"/>
                    </a:ext>
                  </a:extLst>
                </a:gridCol>
                <a:gridCol w="6191296">
                  <a:extLst>
                    <a:ext uri="{9D8B030D-6E8A-4147-A177-3AD203B41FA5}">
                      <a16:colId xmlns="" xmlns:a16="http://schemas.microsoft.com/office/drawing/2014/main" val="3842455611"/>
                    </a:ext>
                  </a:extLst>
                </a:gridCol>
              </a:tblGrid>
              <a:tr h="183515">
                <a:tc>
                  <a:txBody>
                    <a:bodyPr/>
                    <a:lstStyle/>
                    <a:p>
                      <a:pPr marL="252095" marR="0" indent="-252095" algn="ctr">
                        <a:spcBef>
                          <a:spcPts val="0"/>
                        </a:spcBef>
                        <a:spcAft>
                          <a:spcPts val="0"/>
                        </a:spcAft>
                        <a:tabLst>
                          <a:tab pos="252095" algn="l"/>
                        </a:tabLst>
                      </a:pPr>
                      <a:r>
                        <a:rPr lang="en-GB" sz="1800">
                          <a:effectLst/>
                        </a:rPr>
                        <a:t>4.1</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Defining of admission requirements and enrolment of students </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 xmlns:a16="http://schemas.microsoft.com/office/drawing/2014/main" val="2524659904"/>
                  </a:ext>
                </a:extLst>
              </a:tr>
              <a:tr h="183515">
                <a:tc>
                  <a:txBody>
                    <a:bodyPr/>
                    <a:lstStyle/>
                    <a:p>
                      <a:pPr marL="252095" marR="0" indent="-252095" algn="ctr">
                        <a:spcBef>
                          <a:spcPts val="0"/>
                        </a:spcBef>
                        <a:spcAft>
                          <a:spcPts val="0"/>
                        </a:spcAft>
                        <a:tabLst>
                          <a:tab pos="252095" algn="l"/>
                        </a:tabLst>
                      </a:pPr>
                      <a:r>
                        <a:rPr lang="en-GB" sz="1800">
                          <a:effectLst/>
                        </a:rPr>
                        <a:t>4.2</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master curricula</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 xmlns:a16="http://schemas.microsoft.com/office/drawing/2014/main" val="1518825472"/>
                  </a:ext>
                </a:extLst>
              </a:tr>
              <a:tr h="183515">
                <a:tc>
                  <a:txBody>
                    <a:bodyPr/>
                    <a:lstStyle/>
                    <a:p>
                      <a:pPr marL="252095" marR="0" indent="-252095" algn="ctr">
                        <a:spcBef>
                          <a:spcPts val="0"/>
                        </a:spcBef>
                        <a:spcAft>
                          <a:spcPts val="0"/>
                        </a:spcAft>
                        <a:tabLst>
                          <a:tab pos="252095" algn="l"/>
                        </a:tabLst>
                      </a:pPr>
                      <a:r>
                        <a:rPr lang="en-GB" sz="1800">
                          <a:effectLst/>
                        </a:rPr>
                        <a:t>4.3</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students’ internships </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 xmlns:a16="http://schemas.microsoft.com/office/drawing/2014/main" val="736797340"/>
                  </a:ext>
                </a:extLst>
              </a:tr>
              <a:tr h="183515">
                <a:tc>
                  <a:txBody>
                    <a:bodyPr/>
                    <a:lstStyle/>
                    <a:p>
                      <a:pPr marL="252095" marR="0" indent="-252095" algn="ctr">
                        <a:spcBef>
                          <a:spcPts val="0"/>
                        </a:spcBef>
                        <a:spcAft>
                          <a:spcPts val="0"/>
                        </a:spcAft>
                        <a:tabLst>
                          <a:tab pos="252095" algn="l"/>
                        </a:tabLst>
                      </a:pPr>
                      <a:r>
                        <a:rPr lang="en-GB" sz="1800">
                          <a:effectLst/>
                        </a:rPr>
                        <a:t>4.4</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trainings for citizens and public sector</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tc>
                <a:extLst>
                  <a:ext uri="{0D108BD9-81ED-4DB2-BD59-A6C34878D82A}">
                    <a16:rowId xmlns="" xmlns:a16="http://schemas.microsoft.com/office/drawing/2014/main" val="2772657491"/>
                  </a:ext>
                </a:extLst>
              </a:tr>
              <a:tr h="183515">
                <a:tc>
                  <a:txBody>
                    <a:bodyPr/>
                    <a:lstStyle/>
                    <a:p>
                      <a:pPr marL="252095" marR="0" indent="-252095" algn="ctr">
                        <a:spcBef>
                          <a:spcPts val="0"/>
                        </a:spcBef>
                        <a:spcAft>
                          <a:spcPts val="0"/>
                        </a:spcAft>
                        <a:tabLst>
                          <a:tab pos="252095" algn="l"/>
                        </a:tabLst>
                      </a:pPr>
                      <a:r>
                        <a:rPr lang="en-GB" sz="1800">
                          <a:effectLst/>
                        </a:rPr>
                        <a:t>4.5</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dirty="0">
                          <a:effectLst/>
                        </a:rPr>
                        <a:t>Self-evaluation of master curricula</a:t>
                      </a:r>
                      <a:endParaRPr lang="hr-BA" sz="2000" dirty="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 xmlns:a16="http://schemas.microsoft.com/office/drawing/2014/main" val="1901723678"/>
                  </a:ext>
                </a:extLst>
              </a:tr>
            </a:tbl>
          </a:graphicData>
        </a:graphic>
      </p:graphicFrame>
    </p:spTree>
    <p:extLst>
      <p:ext uri="{BB962C8B-B14F-4D97-AF65-F5344CB8AC3E}">
        <p14:creationId xmlns="" xmlns:p14="http://schemas.microsoft.com/office/powerpoint/2010/main" val="933285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749300"/>
          </a:xfrm>
        </p:spPr>
        <p:txBody>
          <a:bodyPr>
            <a:normAutofit fontScale="90000"/>
          </a:bodyPr>
          <a:lstStyle/>
          <a:p>
            <a:r>
              <a:rPr lang="sr-Latn-RS" sz="3600" dirty="0" smtClean="0">
                <a:solidFill>
                  <a:srgbClr val="419182"/>
                </a:solidFill>
                <a:latin typeface="Book Antiqua" panose="02040602050305030304" pitchFamily="18" charset="0"/>
              </a:rPr>
              <a:t>4.6 Self-evaluation report </a:t>
            </a:r>
            <a:r>
              <a:rPr lang="en-US" sz="3600" dirty="0" smtClean="0">
                <a:solidFill>
                  <a:srgbClr val="419182"/>
                </a:solidFill>
                <a:latin typeface="Book Antiqua" panose="02040602050305030304" pitchFamily="18" charset="0"/>
              </a:rPr>
              <a:t>of trainings </a:t>
            </a:r>
            <a:r>
              <a:rPr lang="sr-Latn-RS" sz="3600" dirty="0" smtClean="0">
                <a:solidFill>
                  <a:srgbClr val="419182"/>
                </a:solidFill>
                <a:latin typeface="Book Antiqua" panose="02040602050305030304" pitchFamily="18" charset="0"/>
              </a:rPr>
              <a:t/>
            </a:r>
            <a:br>
              <a:rPr lang="sr-Latn-RS" sz="3600" dirty="0" smtClean="0">
                <a:solidFill>
                  <a:srgbClr val="419182"/>
                </a:solidFill>
                <a:latin typeface="Book Antiqua" panose="02040602050305030304" pitchFamily="18" charset="0"/>
              </a:rPr>
            </a:br>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828800"/>
            <a:ext cx="8382000" cy="4525963"/>
          </a:xfrm>
        </p:spPr>
        <p:txBody>
          <a:bodyPr>
            <a:noAutofit/>
          </a:bodyPr>
          <a:lstStyle/>
          <a:p>
            <a:pPr algn="just" eaLnBrk="0" hangingPunct="0">
              <a:buFont typeface="Wingdings" pitchFamily="2" charset="2"/>
              <a:buChar char="Ø"/>
              <a:defRPr/>
            </a:pPr>
            <a:endParaRPr lang="sr-Latn-R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en-US" sz="2400" kern="0" dirty="0" smtClean="0">
                <a:solidFill>
                  <a:schemeClr val="tx2"/>
                </a:solidFill>
                <a:latin typeface="Book Antiqua" pitchFamily="18" charset="0"/>
                <a:cs typeface="Times New Roman" pitchFamily="18" charset="0"/>
              </a:rPr>
              <a:t>Pr</a:t>
            </a:r>
            <a:r>
              <a:rPr lang="sr-Latn-RS" sz="2400" kern="0" dirty="0" smtClean="0">
                <a:solidFill>
                  <a:schemeClr val="tx2"/>
                </a:solidFill>
                <a:latin typeface="Book Antiqua" pitchFamily="18" charset="0"/>
                <a:cs typeface="Times New Roman" pitchFamily="18" charset="0"/>
              </a:rPr>
              <a:t>epare a self-evaluation report Annex H using self-evaluation list (annex G) per each training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sr-Latn-RS" sz="2400" kern="0" dirty="0" smtClean="0">
              <a:solidFill>
                <a:schemeClr val="tx2"/>
              </a:solidFill>
              <a:latin typeface="Book Antiqua" pitchFamily="18" charset="0"/>
              <a:cs typeface="Times New Roman" pitchFamily="18" charset="0"/>
            </a:endParaRPr>
          </a:p>
          <a:p>
            <a:pPr algn="just" eaLnBrk="0" hangingPunct="0">
              <a:buNone/>
              <a:defRPr/>
            </a:pPr>
            <a:r>
              <a:rPr lang="sr-Latn-RS" sz="2400" kern="0" dirty="0" smtClean="0">
                <a:solidFill>
                  <a:srgbClr val="FF0000"/>
                </a:solidFill>
                <a:latin typeface="Book Antiqua" pitchFamily="18" charset="0"/>
                <a:cs typeface="Times New Roman" pitchFamily="18" charset="0"/>
              </a:rPr>
              <a:t>Note</a:t>
            </a:r>
            <a:r>
              <a:rPr lang="sr-Latn-RS" sz="2400" kern="0" dirty="0" smtClean="0">
                <a:solidFill>
                  <a:schemeClr val="tx2"/>
                </a:solidFill>
                <a:latin typeface="Book Antiqua" pitchFamily="18" charset="0"/>
                <a:cs typeface="Times New Roman" pitchFamily="18" charset="0"/>
              </a:rPr>
              <a:t>: Examples can be found under WP4.6 on NatRisk platform</a:t>
            </a:r>
            <a:endParaRPr lang="en-U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20</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itle 4">
            <a:extLst>
              <a:ext uri="{FF2B5EF4-FFF2-40B4-BE49-F238E27FC236}">
                <a16:creationId xmlns="" xmlns:a16="http://schemas.microsoft.com/office/drawing/2014/main" id="{1A6FD638-37C2-47CA-97FB-40E6423AD9B3}"/>
              </a:ext>
            </a:extLst>
          </p:cNvPr>
          <p:cNvSpPr>
            <a:spLocks noGrp="1"/>
          </p:cNvSpPr>
          <p:nvPr>
            <p:ph type="title"/>
          </p:nvPr>
        </p:nvSpPr>
        <p:spPr>
          <a:xfrm>
            <a:off x="457200" y="533399"/>
            <a:ext cx="8229600" cy="906453"/>
          </a:xfrm>
        </p:spPr>
        <p:txBody>
          <a:bodyPr>
            <a:normAutofit/>
          </a:bodyPr>
          <a:lstStyle/>
          <a:p>
            <a:r>
              <a:rPr lang="en-GB" sz="3600" b="1" dirty="0"/>
              <a:t>Description</a:t>
            </a:r>
            <a:endParaRPr lang="hr-BA" sz="3600" dirty="0"/>
          </a:p>
        </p:txBody>
      </p:sp>
      <p:sp>
        <p:nvSpPr>
          <p:cNvPr id="20" name="Rectangle 19">
            <a:extLst>
              <a:ext uri="{FF2B5EF4-FFF2-40B4-BE49-F238E27FC236}">
                <a16:creationId xmlns="" xmlns:a16="http://schemas.microsoft.com/office/drawing/2014/main" id="{B60EC1BC-04BE-4538-835C-D644B5AB5D07}"/>
              </a:ext>
            </a:extLst>
          </p:cNvPr>
          <p:cNvSpPr/>
          <p:nvPr/>
        </p:nvSpPr>
        <p:spPr>
          <a:xfrm>
            <a:off x="328863" y="1371600"/>
            <a:ext cx="8382000" cy="4801314"/>
          </a:xfrm>
          <a:prstGeom prst="rect">
            <a:avLst/>
          </a:prstGeom>
        </p:spPr>
        <p:txBody>
          <a:bodyPr wrap="square">
            <a:spAutoFit/>
          </a:bodyPr>
          <a:lstStyle/>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In this WP students will </a:t>
            </a:r>
            <a:r>
              <a:rPr lang="en-GB" b="1" dirty="0">
                <a:latin typeface="Calibri" panose="020F0502020204030204" pitchFamily="34" charset="0"/>
                <a:ea typeface="Times New Roman" panose="02020603050405020304" pitchFamily="18" charset="0"/>
                <a:cs typeface="Times New Roman" panose="02020603050405020304" pitchFamily="18" charset="0"/>
              </a:rPr>
              <a:t>enrol to master studies </a:t>
            </a:r>
            <a:r>
              <a:rPr lang="en-GB" dirty="0">
                <a:latin typeface="Calibri" panose="020F0502020204030204" pitchFamily="34" charset="0"/>
                <a:ea typeface="Times New Roman" panose="02020603050405020304" pitchFamily="18" charset="0"/>
                <a:cs typeface="Times New Roman" panose="02020603050405020304" pitchFamily="18" charset="0"/>
              </a:rPr>
              <a:t>in the field of risk management of natural disasters. </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Certain number of students from each WB HEI will visit EU partner HEIs, attend lectures and compare their acquired knowledge with the knowledge and skills of colleagues from EU. </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b="1" dirty="0">
                <a:latin typeface="Calibri" panose="020F0502020204030204" pitchFamily="34" charset="0"/>
                <a:ea typeface="Times New Roman" panose="02020603050405020304" pitchFamily="18" charset="0"/>
                <a:cs typeface="Times New Roman" panose="02020603050405020304" pitchFamily="18" charset="0"/>
              </a:rPr>
              <a:t>Self-evaluation</a:t>
            </a:r>
            <a:r>
              <a:rPr lang="en-GB" dirty="0">
                <a:latin typeface="Calibri" panose="020F0502020204030204" pitchFamily="34" charset="0"/>
                <a:ea typeface="Times New Roman" panose="02020603050405020304" pitchFamily="18" charset="0"/>
                <a:cs typeface="Times New Roman" panose="02020603050405020304" pitchFamily="18" charset="0"/>
              </a:rPr>
              <a:t> on quality of master curricula will be regularly performed</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To the </a:t>
            </a:r>
            <a:r>
              <a:rPr lang="en-GB" b="1" dirty="0">
                <a:latin typeface="Calibri" panose="020F0502020204030204" pitchFamily="34" charset="0"/>
                <a:ea typeface="Times New Roman" panose="02020603050405020304" pitchFamily="18" charset="0"/>
                <a:cs typeface="Times New Roman" panose="02020603050405020304" pitchFamily="18" charset="0"/>
              </a:rPr>
              <a:t>newly enrolled students will be offered student internships </a:t>
            </a:r>
            <a:r>
              <a:rPr lang="en-GB" dirty="0">
                <a:latin typeface="Calibri" panose="020F0502020204030204" pitchFamily="34" charset="0"/>
                <a:ea typeface="Times New Roman" panose="02020603050405020304" pitchFamily="18" charset="0"/>
                <a:cs typeface="Times New Roman" panose="02020603050405020304" pitchFamily="18" charset="0"/>
              </a:rPr>
              <a:t>at the WB partner institutions and</a:t>
            </a:r>
            <a:r>
              <a:rPr lang="bs-Latn-BA" dirty="0">
                <a:latin typeface="Calibri" panose="020F0502020204030204" pitchFamily="34" charset="0"/>
                <a:ea typeface="Times New Roman" panose="02020603050405020304" pitchFamily="18" charset="0"/>
                <a:cs typeface="Times New Roman" panose="02020603050405020304" pitchFamily="18" charset="0"/>
              </a:rPr>
              <a:t> </a:t>
            </a:r>
            <a:r>
              <a:rPr lang="en-GB" dirty="0">
                <a:latin typeface="Calibri" panose="020F0502020204030204" pitchFamily="34" charset="0"/>
                <a:ea typeface="Times New Roman" panose="02020603050405020304" pitchFamily="18" charset="0"/>
                <a:cs typeface="Times New Roman" panose="02020603050405020304" pitchFamily="18" charset="0"/>
              </a:rPr>
              <a:t>within the entities from public sector. The number of ECTS for this activity will be harmonised with international recommendation and National accreditation body rules. </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The </a:t>
            </a:r>
            <a:r>
              <a:rPr lang="en-GB" b="1" dirty="0">
                <a:latin typeface="Calibri" panose="020F0502020204030204" pitchFamily="34" charset="0"/>
                <a:ea typeface="Times New Roman" panose="02020603050405020304" pitchFamily="18" charset="0"/>
                <a:cs typeface="Times New Roman" panose="02020603050405020304" pitchFamily="18" charset="0"/>
              </a:rPr>
              <a:t>educational trainings </a:t>
            </a:r>
            <a:r>
              <a:rPr lang="en-GB" dirty="0">
                <a:latin typeface="Calibri" panose="020F0502020204030204" pitchFamily="34" charset="0"/>
                <a:ea typeface="Times New Roman" panose="02020603050405020304" pitchFamily="18" charset="0"/>
                <a:cs typeface="Times New Roman" panose="02020603050405020304" pitchFamily="18" charset="0"/>
              </a:rPr>
              <a:t>will be organized for citizens and public sector in the field of risk management of natural disasters with aim to raise awareness about risks of natural disasters. </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bs-Latn-BA"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valuation of the trainings’ quality is planned.</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en-GB" dirty="0">
                <a:latin typeface="Calibri" panose="020F0502020204030204" pitchFamily="34" charset="0"/>
                <a:ea typeface="Calibri" panose="020F0502020204030204" pitchFamily="34" charset="0"/>
                <a:cs typeface="Arial" panose="020B0604020202020204" pitchFamily="34" charset="0"/>
              </a:rPr>
              <a:t>The trainings for citizens and public sector in NDRM will be delivered in the centres for </a:t>
            </a:r>
            <a:r>
              <a:rPr lang="en-GB" b="1" dirty="0">
                <a:latin typeface="Calibri" panose="020F0502020204030204" pitchFamily="34" charset="0"/>
                <a:ea typeface="Calibri" panose="020F0502020204030204" pitchFamily="34" charset="0"/>
                <a:cs typeface="Arial" panose="020B0604020202020204" pitchFamily="34" charset="0"/>
              </a:rPr>
              <a:t>lifelong learning at universities </a:t>
            </a:r>
            <a:r>
              <a:rPr lang="en-GB" dirty="0">
                <a:latin typeface="Calibri" panose="020F0502020204030204" pitchFamily="34" charset="0"/>
                <a:ea typeface="Calibri" panose="020F0502020204030204" pitchFamily="34" charset="0"/>
                <a:cs typeface="Arial" panose="020B0604020202020204" pitchFamily="34" charset="0"/>
              </a:rPr>
              <a:t>(where it is applicable) and the certificate of acquiring the key skills in NDRM will be issued at the end of training completion.</a:t>
            </a:r>
            <a:endParaRPr lang="hr-BA" dirty="0"/>
          </a:p>
        </p:txBody>
      </p:sp>
    </p:spTree>
    <p:extLst>
      <p:ext uri="{BB962C8B-B14F-4D97-AF65-F5344CB8AC3E}">
        <p14:creationId xmlns="" xmlns:p14="http://schemas.microsoft.com/office/powerpoint/2010/main" val="93328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itle 4">
            <a:extLst>
              <a:ext uri="{FF2B5EF4-FFF2-40B4-BE49-F238E27FC236}">
                <a16:creationId xmlns="" xmlns:a16="http://schemas.microsoft.com/office/drawing/2014/main" id="{554AA620-741D-4F3E-A187-EF303663CC07}"/>
              </a:ext>
            </a:extLst>
          </p:cNvPr>
          <p:cNvSpPr>
            <a:spLocks noGrp="1"/>
          </p:cNvSpPr>
          <p:nvPr>
            <p:ph type="title"/>
          </p:nvPr>
        </p:nvSpPr>
        <p:spPr>
          <a:xfrm>
            <a:off x="457200" y="590551"/>
            <a:ext cx="8229600" cy="1143000"/>
          </a:xfrm>
        </p:spPr>
        <p:txBody>
          <a:bodyPr/>
          <a:lstStyle/>
          <a:p>
            <a:r>
              <a:rPr lang="en-GB" b="1" dirty="0"/>
              <a:t>Tasks</a:t>
            </a:r>
            <a:endParaRPr lang="hr-BA" dirty="0"/>
          </a:p>
        </p:txBody>
      </p:sp>
      <p:sp>
        <p:nvSpPr>
          <p:cNvPr id="8" name="Content Placeholder 7">
            <a:extLst>
              <a:ext uri="{FF2B5EF4-FFF2-40B4-BE49-F238E27FC236}">
                <a16:creationId xmlns="" xmlns:a16="http://schemas.microsoft.com/office/drawing/2014/main" id="{3AC64F0A-C7C2-416D-8C9C-3FB44840B941}"/>
              </a:ext>
            </a:extLst>
          </p:cNvPr>
          <p:cNvSpPr>
            <a:spLocks noGrp="1"/>
          </p:cNvSpPr>
          <p:nvPr>
            <p:ph idx="1"/>
          </p:nvPr>
        </p:nvSpPr>
        <p:spPr/>
        <p:txBody>
          <a:bodyPr>
            <a:normAutofit/>
          </a:bodyPr>
          <a:lstStyle/>
          <a:p>
            <a:pPr marL="514350" indent="-514350">
              <a:buFont typeface="+mj-lt"/>
              <a:buAutoNum type="arabicPeriod"/>
            </a:pPr>
            <a:endParaRPr lang="hr-BA" sz="2400" dirty="0"/>
          </a:p>
          <a:p>
            <a:pPr marL="514350" indent="-514350">
              <a:buFont typeface="+mj-lt"/>
              <a:buAutoNum type="arabicPeriod"/>
            </a:pPr>
            <a:r>
              <a:rPr lang="en-GB" sz="2400" dirty="0"/>
              <a:t>Enrolment of students to master studies.</a:t>
            </a:r>
            <a:endParaRPr lang="hr-BA" sz="2400" dirty="0"/>
          </a:p>
          <a:p>
            <a:pPr marL="514350" indent="-514350">
              <a:buFont typeface="+mj-lt"/>
              <a:buAutoNum type="arabicPeriod"/>
            </a:pPr>
            <a:r>
              <a:rPr lang="en-GB" sz="2400" dirty="0"/>
              <a:t>Implementation of master study programmes.</a:t>
            </a:r>
            <a:endParaRPr lang="hr-BA" sz="2400" dirty="0"/>
          </a:p>
          <a:p>
            <a:pPr marL="514350" indent="-514350">
              <a:buFont typeface="+mj-lt"/>
              <a:buAutoNum type="arabicPeriod"/>
            </a:pPr>
            <a:r>
              <a:rPr lang="en-GB" sz="2400" dirty="0"/>
              <a:t>Quality monitoring of the master programmes will be conducted.</a:t>
            </a:r>
            <a:endParaRPr lang="hr-BA" sz="2400" dirty="0"/>
          </a:p>
          <a:p>
            <a:pPr marL="514350" indent="-514350">
              <a:buFont typeface="+mj-lt"/>
              <a:buAutoNum type="arabicPeriod"/>
            </a:pPr>
            <a:r>
              <a:rPr lang="en-GB" sz="2400" dirty="0"/>
              <a:t>Providing and implementation of the students' internship.</a:t>
            </a:r>
            <a:endParaRPr lang="hr-BA" sz="2400" dirty="0"/>
          </a:p>
          <a:p>
            <a:pPr marL="514350" indent="-514350">
              <a:buFont typeface="+mj-lt"/>
              <a:buAutoNum type="arabicPeriod"/>
            </a:pPr>
            <a:r>
              <a:rPr lang="en-GB" sz="2400" dirty="0"/>
              <a:t>Implementation of trainings for citizens and public sector.</a:t>
            </a:r>
            <a:endParaRPr lang="hr-BA" sz="2400" dirty="0"/>
          </a:p>
          <a:p>
            <a:pPr marL="514350" indent="-514350">
              <a:buFont typeface="+mj-lt"/>
              <a:buAutoNum type="arabicPeriod"/>
            </a:pPr>
            <a:r>
              <a:rPr lang="en-GB" sz="2400" dirty="0"/>
              <a:t>Self-evaluation of the trainings.</a:t>
            </a:r>
            <a:endParaRPr lang="hr-BA" sz="2400" dirty="0"/>
          </a:p>
        </p:txBody>
      </p:sp>
    </p:spTree>
    <p:extLst>
      <p:ext uri="{BB962C8B-B14F-4D97-AF65-F5344CB8AC3E}">
        <p14:creationId xmlns="" xmlns:p14="http://schemas.microsoft.com/office/powerpoint/2010/main" val="93328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Content Placeholder 4">
            <a:extLst>
              <a:ext uri="{FF2B5EF4-FFF2-40B4-BE49-F238E27FC236}">
                <a16:creationId xmlns="" xmlns:a16="http://schemas.microsoft.com/office/drawing/2014/main" id="{C780E269-DF21-4FE3-9D53-046F7EC8C89C}"/>
              </a:ext>
            </a:extLst>
          </p:cNvPr>
          <p:cNvSpPr>
            <a:spLocks noGrp="1"/>
          </p:cNvSpPr>
          <p:nvPr>
            <p:ph idx="1"/>
          </p:nvPr>
        </p:nvSpPr>
        <p:spPr>
          <a:xfrm>
            <a:off x="457200" y="1600201"/>
            <a:ext cx="8229600" cy="3168016"/>
          </a:xfrm>
        </p:spPr>
        <p:txBody>
          <a:bodyPr>
            <a:normAutofit/>
          </a:bodyPr>
          <a:lstStyle/>
          <a:p>
            <a:pPr marL="0" indent="0">
              <a:buNone/>
            </a:pPr>
            <a:endParaRPr lang="hr-BA" sz="2000" dirty="0"/>
          </a:p>
          <a:p>
            <a:r>
              <a:rPr lang="en-GB" sz="2000" dirty="0"/>
              <a:t>New master students will be enrolled at each WB partner HEI starting from October 2018. The teaching of the new courses will start during the life time of the </a:t>
            </a:r>
            <a:r>
              <a:rPr lang="en-GB" sz="2000" dirty="0" err="1"/>
              <a:t>NatRisk</a:t>
            </a:r>
            <a:r>
              <a:rPr lang="en-GB" sz="2000" dirty="0"/>
              <a:t> </a:t>
            </a:r>
            <a:r>
              <a:rPr lang="en-GB" sz="2000" dirty="0" err="1"/>
              <a:t>WeB</a:t>
            </a:r>
            <a:r>
              <a:rPr lang="en-GB" sz="2000" dirty="0"/>
              <a:t> project and will take place during the whole third year of the project duration. </a:t>
            </a:r>
            <a:endParaRPr lang="hr-BA" sz="2000" dirty="0"/>
          </a:p>
          <a:p>
            <a:r>
              <a:rPr lang="en-GB" sz="2000" dirty="0"/>
              <a:t>This activity includes: call for enrolment on master studies in the field of risk management of natural disasters, with defined conditions for enrolment, ranking students, inscription of selected students. Each WB HEI will enrol 10-15 students except UNI (20-30 students).</a:t>
            </a:r>
            <a:endParaRPr lang="hr-BA" sz="2000" dirty="0"/>
          </a:p>
        </p:txBody>
      </p:sp>
      <p:sp>
        <p:nvSpPr>
          <p:cNvPr id="10" name="Title 9">
            <a:extLst>
              <a:ext uri="{FF2B5EF4-FFF2-40B4-BE49-F238E27FC236}">
                <a16:creationId xmlns="" xmlns:a16="http://schemas.microsoft.com/office/drawing/2014/main" id="{CFBB9EF5-6E19-45B7-A350-91BCD105FEFF}"/>
              </a:ext>
            </a:extLst>
          </p:cNvPr>
          <p:cNvSpPr>
            <a:spLocks noGrp="1"/>
          </p:cNvSpPr>
          <p:nvPr>
            <p:ph type="title"/>
          </p:nvPr>
        </p:nvSpPr>
        <p:spPr>
          <a:xfrm>
            <a:off x="459971" y="419099"/>
            <a:ext cx="8229600" cy="1143000"/>
          </a:xfrm>
        </p:spPr>
        <p:txBody>
          <a:bodyPr>
            <a:normAutofit/>
          </a:bodyPr>
          <a:lstStyle/>
          <a:p>
            <a:r>
              <a:rPr lang="bs-Latn-BA" sz="2800" dirty="0"/>
              <a:t>WP </a:t>
            </a:r>
            <a:r>
              <a:rPr lang="en-GB" sz="2800" dirty="0"/>
              <a:t>4.1.</a:t>
            </a:r>
            <a:r>
              <a:rPr lang="bs-Latn-BA" sz="2800" dirty="0"/>
              <a:t> </a:t>
            </a:r>
            <a:r>
              <a:rPr lang="en-GB" sz="2800" dirty="0"/>
              <a:t>Students enrolled</a:t>
            </a:r>
            <a:endParaRPr lang="hr-BA" sz="2800" dirty="0"/>
          </a:p>
        </p:txBody>
      </p:sp>
      <p:graphicFrame>
        <p:nvGraphicFramePr>
          <p:cNvPr id="13" name="Table 12">
            <a:extLst>
              <a:ext uri="{FF2B5EF4-FFF2-40B4-BE49-F238E27FC236}">
                <a16:creationId xmlns="" xmlns:a16="http://schemas.microsoft.com/office/drawing/2014/main" id="{0A6D3564-7D7C-4F89-8183-A1D559584B33}"/>
              </a:ext>
            </a:extLst>
          </p:cNvPr>
          <p:cNvGraphicFramePr>
            <a:graphicFrameLocks noGrp="1"/>
          </p:cNvGraphicFramePr>
          <p:nvPr>
            <p:extLst>
              <p:ext uri="{D42A27DB-BD31-4B8C-83A1-F6EECF244321}">
                <p14:modId xmlns="" xmlns:p14="http://schemas.microsoft.com/office/powerpoint/2010/main" val="238102840"/>
              </p:ext>
            </p:extLst>
          </p:nvPr>
        </p:nvGraphicFramePr>
        <p:xfrm>
          <a:off x="1676400" y="4912997"/>
          <a:ext cx="4770120" cy="365760"/>
        </p:xfrm>
        <a:graphic>
          <a:graphicData uri="http://schemas.openxmlformats.org/drawingml/2006/table">
            <a:tbl>
              <a:tblPr firstRow="1" firstCol="1" bandRow="1">
                <a:tableStyleId>{5C22544A-7EE6-4342-B048-85BDC9FD1C3A}</a:tableStyleId>
              </a:tblPr>
              <a:tblGrid>
                <a:gridCol w="1259840">
                  <a:extLst>
                    <a:ext uri="{9D8B030D-6E8A-4147-A177-3AD203B41FA5}">
                      <a16:colId xmlns="" xmlns:a16="http://schemas.microsoft.com/office/drawing/2014/main" val="2017636091"/>
                    </a:ext>
                  </a:extLst>
                </a:gridCol>
                <a:gridCol w="3510280">
                  <a:extLst>
                    <a:ext uri="{9D8B030D-6E8A-4147-A177-3AD203B41FA5}">
                      <a16:colId xmlns="" xmlns:a16="http://schemas.microsoft.com/office/drawing/2014/main" val="3226606671"/>
                    </a:ext>
                  </a:extLst>
                </a:gridCol>
              </a:tblGrid>
              <a:tr h="29845">
                <a:tc>
                  <a:txBody>
                    <a:bodyPr/>
                    <a:lstStyle/>
                    <a:p>
                      <a:pPr marL="0" marR="0">
                        <a:spcBef>
                          <a:spcPts val="0"/>
                        </a:spcBef>
                        <a:spcAft>
                          <a:spcPts val="0"/>
                        </a:spcAft>
                      </a:pPr>
                      <a:r>
                        <a:rPr lang="en-GB" sz="2400" b="0">
                          <a:effectLst/>
                        </a:rPr>
                        <a:t>Due date</a:t>
                      </a:r>
                      <a:endParaRPr lang="hr-BA" sz="24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400" b="0" dirty="0">
                          <a:effectLst/>
                        </a:rPr>
                        <a:t>14-10-2018</a:t>
                      </a:r>
                      <a:endParaRPr lang="hr-BA" sz="24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266923405"/>
                  </a:ext>
                </a:extLst>
              </a:tr>
            </a:tbl>
          </a:graphicData>
        </a:graphic>
      </p:graphicFrame>
    </p:spTree>
    <p:extLst>
      <p:ext uri="{BB962C8B-B14F-4D97-AF65-F5344CB8AC3E}">
        <p14:creationId xmlns="" xmlns:p14="http://schemas.microsoft.com/office/powerpoint/2010/main" val="518287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FCD6BC-ED3D-4961-AE97-1503509F2556}"/>
              </a:ext>
            </a:extLst>
          </p:cNvPr>
          <p:cNvSpPr>
            <a:spLocks noGrp="1"/>
          </p:cNvSpPr>
          <p:nvPr>
            <p:ph type="title"/>
          </p:nvPr>
        </p:nvSpPr>
        <p:spPr/>
        <p:txBody>
          <a:bodyPr/>
          <a:lstStyle/>
          <a:p>
            <a:endParaRPr lang="hr-BA"/>
          </a:p>
        </p:txBody>
      </p:sp>
      <p:sp>
        <p:nvSpPr>
          <p:cNvPr id="3" name="Content Placeholder 2">
            <a:extLst>
              <a:ext uri="{FF2B5EF4-FFF2-40B4-BE49-F238E27FC236}">
                <a16:creationId xmlns="" xmlns:a16="http://schemas.microsoft.com/office/drawing/2014/main" id="{ACE3D797-C585-444C-BCA2-CE86A5876989}"/>
              </a:ext>
            </a:extLst>
          </p:cNvPr>
          <p:cNvSpPr>
            <a:spLocks noGrp="1"/>
          </p:cNvSpPr>
          <p:nvPr>
            <p:ph idx="1"/>
          </p:nvPr>
        </p:nvSpPr>
        <p:spPr/>
        <p:txBody>
          <a:bodyPr/>
          <a:lstStyle/>
          <a:p>
            <a:endParaRPr lang="hr-BA"/>
          </a:p>
        </p:txBody>
      </p:sp>
      <p:sp>
        <p:nvSpPr>
          <p:cNvPr id="4" name="Slide Number Placeholder 3">
            <a:extLst>
              <a:ext uri="{FF2B5EF4-FFF2-40B4-BE49-F238E27FC236}">
                <a16:creationId xmlns="" xmlns:a16="http://schemas.microsoft.com/office/drawing/2014/main" id="{46E60616-CC9B-45AD-A984-5CD19A975DB1}"/>
              </a:ext>
            </a:extLst>
          </p:cNvPr>
          <p:cNvSpPr>
            <a:spLocks noGrp="1"/>
          </p:cNvSpPr>
          <p:nvPr>
            <p:ph type="sldNum" sz="quarter" idx="12"/>
          </p:nvPr>
        </p:nvSpPr>
        <p:spPr/>
        <p:txBody>
          <a:bodyPr/>
          <a:lstStyle/>
          <a:p>
            <a:fld id="{B6F15528-21DE-4FAA-801E-634DDDAF4B2B}" type="slidenum">
              <a:rPr lang="en-US" smtClean="0"/>
              <a:pPr/>
              <a:t>6</a:t>
            </a:fld>
            <a:endParaRPr lang="en-US"/>
          </a:p>
        </p:txBody>
      </p:sp>
      <p:pic>
        <p:nvPicPr>
          <p:cNvPr id="5" name="Picture 4">
            <a:extLst>
              <a:ext uri="{FF2B5EF4-FFF2-40B4-BE49-F238E27FC236}">
                <a16:creationId xmlns="" xmlns:a16="http://schemas.microsoft.com/office/drawing/2014/main" id="{1905C0FD-D9DE-4604-9A01-F48A0C68D865}"/>
              </a:ext>
            </a:extLst>
          </p:cNvPr>
          <p:cNvPicPr>
            <a:picLocks noChangeAspect="1"/>
          </p:cNvPicPr>
          <p:nvPr/>
        </p:nvPicPr>
        <p:blipFill>
          <a:blip r:embed="rId2" cstate="print"/>
          <a:stretch>
            <a:fillRect/>
          </a:stretch>
        </p:blipFill>
        <p:spPr>
          <a:xfrm>
            <a:off x="685800" y="265058"/>
            <a:ext cx="8229600" cy="5994838"/>
          </a:xfrm>
          <a:prstGeom prst="rect">
            <a:avLst/>
          </a:prstGeom>
        </p:spPr>
      </p:pic>
    </p:spTree>
    <p:extLst>
      <p:ext uri="{BB962C8B-B14F-4D97-AF65-F5344CB8AC3E}">
        <p14:creationId xmlns="" xmlns:p14="http://schemas.microsoft.com/office/powerpoint/2010/main" val="266073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CC6469-56B1-4DA3-97A3-9889253064AB}"/>
              </a:ext>
            </a:extLst>
          </p:cNvPr>
          <p:cNvSpPr>
            <a:spLocks noGrp="1"/>
          </p:cNvSpPr>
          <p:nvPr>
            <p:ph type="title"/>
          </p:nvPr>
        </p:nvSpPr>
        <p:spPr/>
        <p:txBody>
          <a:bodyPr/>
          <a:lstStyle/>
          <a:p>
            <a:endParaRPr lang="hr-BA"/>
          </a:p>
        </p:txBody>
      </p:sp>
      <p:sp>
        <p:nvSpPr>
          <p:cNvPr id="3" name="Content Placeholder 2">
            <a:extLst>
              <a:ext uri="{FF2B5EF4-FFF2-40B4-BE49-F238E27FC236}">
                <a16:creationId xmlns="" xmlns:a16="http://schemas.microsoft.com/office/drawing/2014/main" id="{CFC03940-686B-4622-B3CE-487D52693319}"/>
              </a:ext>
            </a:extLst>
          </p:cNvPr>
          <p:cNvSpPr>
            <a:spLocks noGrp="1"/>
          </p:cNvSpPr>
          <p:nvPr>
            <p:ph idx="1"/>
          </p:nvPr>
        </p:nvSpPr>
        <p:spPr/>
        <p:txBody>
          <a:bodyPr/>
          <a:lstStyle/>
          <a:p>
            <a:endParaRPr lang="hr-BA"/>
          </a:p>
        </p:txBody>
      </p:sp>
      <p:sp>
        <p:nvSpPr>
          <p:cNvPr id="4" name="Slide Number Placeholder 3">
            <a:extLst>
              <a:ext uri="{FF2B5EF4-FFF2-40B4-BE49-F238E27FC236}">
                <a16:creationId xmlns="" xmlns:a16="http://schemas.microsoft.com/office/drawing/2014/main" id="{F1FA3860-1BAE-4E8A-8FDD-9BE51696BE5B}"/>
              </a:ext>
            </a:extLst>
          </p:cNvPr>
          <p:cNvSpPr>
            <a:spLocks noGrp="1"/>
          </p:cNvSpPr>
          <p:nvPr>
            <p:ph type="sldNum" sz="quarter" idx="12"/>
          </p:nvPr>
        </p:nvSpPr>
        <p:spPr/>
        <p:txBody>
          <a:bodyPr/>
          <a:lstStyle/>
          <a:p>
            <a:fld id="{B6F15528-21DE-4FAA-801E-634DDDAF4B2B}" type="slidenum">
              <a:rPr lang="en-US" smtClean="0"/>
              <a:pPr/>
              <a:t>7</a:t>
            </a:fld>
            <a:endParaRPr lang="en-US"/>
          </a:p>
        </p:txBody>
      </p:sp>
      <p:pic>
        <p:nvPicPr>
          <p:cNvPr id="5" name="Picture 4">
            <a:extLst>
              <a:ext uri="{FF2B5EF4-FFF2-40B4-BE49-F238E27FC236}">
                <a16:creationId xmlns="" xmlns:a16="http://schemas.microsoft.com/office/drawing/2014/main" id="{E1E90B13-4EC6-41DE-A984-AA8FAE099D0A}"/>
              </a:ext>
            </a:extLst>
          </p:cNvPr>
          <p:cNvPicPr>
            <a:picLocks noChangeAspect="1"/>
          </p:cNvPicPr>
          <p:nvPr/>
        </p:nvPicPr>
        <p:blipFill>
          <a:blip r:embed="rId2" cstate="print"/>
          <a:stretch>
            <a:fillRect/>
          </a:stretch>
        </p:blipFill>
        <p:spPr>
          <a:xfrm>
            <a:off x="152400" y="126549"/>
            <a:ext cx="8610600" cy="6434085"/>
          </a:xfrm>
          <a:prstGeom prst="rect">
            <a:avLst/>
          </a:prstGeom>
        </p:spPr>
      </p:pic>
    </p:spTree>
    <p:extLst>
      <p:ext uri="{BB962C8B-B14F-4D97-AF65-F5344CB8AC3E}">
        <p14:creationId xmlns="" xmlns:p14="http://schemas.microsoft.com/office/powerpoint/2010/main" val="110897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r>
              <a:rPr lang="en-US" sz="2400" kern="0" dirty="0" smtClean="0">
                <a:solidFill>
                  <a:schemeClr val="tx2"/>
                </a:solidFill>
                <a:latin typeface="Book Antiqua" pitchFamily="18" charset="0"/>
                <a:cs typeface="Times New Roman" pitchFamily="18" charset="0"/>
              </a:rPr>
              <a:t>Provide link to the launch</a:t>
            </a:r>
            <a:r>
              <a:rPr lang="sr-Latn-RS" sz="2400" kern="0" dirty="0" smtClean="0">
                <a:solidFill>
                  <a:schemeClr val="tx2"/>
                </a:solidFill>
                <a:latin typeface="Book Antiqua" pitchFamily="18" charset="0"/>
                <a:cs typeface="Times New Roman" pitchFamily="18" charset="0"/>
              </a:rPr>
              <a:t>ed</a:t>
            </a:r>
            <a:r>
              <a:rPr lang="en-US" sz="2400" kern="0" dirty="0" smtClean="0">
                <a:solidFill>
                  <a:schemeClr val="tx2"/>
                </a:solidFill>
                <a:latin typeface="Book Antiqua" pitchFamily="18" charset="0"/>
                <a:cs typeface="Times New Roman" pitchFamily="18" charset="0"/>
              </a:rPr>
              <a:t> call for student enrolment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call </a:t>
            </a:r>
            <a:r>
              <a:rPr lang="en-US" sz="2400" kern="0" dirty="0" smtClean="0">
                <a:solidFill>
                  <a:schemeClr val="tx2"/>
                </a:solidFill>
                <a:latin typeface="Book Antiqua" pitchFamily="18" charset="0"/>
                <a:cs typeface="Times New Roman" pitchFamily="18" charset="0"/>
              </a:rPr>
              <a:t>for student enrolment </a:t>
            </a:r>
            <a:r>
              <a:rPr lang="en-US" sz="2400" kern="0" dirty="0" smtClean="0">
                <a:solidFill>
                  <a:srgbClr val="FF0000"/>
                </a:solidFill>
                <a:latin typeface="Book Antiqua" pitchFamily="18" charset="0"/>
                <a:cs typeface="Times New Roman" pitchFamily="18" charset="0"/>
              </a:rPr>
              <a:t>All WB HEIs</a:t>
            </a: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cxnSp>
        <p:nvCxnSpPr>
          <p:cNvPr id="8" name="Straight Connector 7"/>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3" name="Picture 12"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4" name="Picture 13" descr="eu_flag_co_funded_pos_[rgb]_right.jpg"/>
          <p:cNvPicPr/>
          <p:nvPr/>
        </p:nvPicPr>
        <p:blipFill>
          <a:blip r:embed="rId3" cstate="print"/>
          <a:stretch>
            <a:fillRect/>
          </a:stretch>
        </p:blipFill>
        <p:spPr>
          <a:xfrm>
            <a:off x="7467600" y="152400"/>
            <a:ext cx="1676400" cy="409575"/>
          </a:xfrm>
          <a:prstGeom prst="rect">
            <a:avLst/>
          </a:prstGeom>
        </p:spPr>
      </p:pic>
      <p:sp>
        <p:nvSpPr>
          <p:cNvPr id="3" name="Rectangle 2">
            <a:extLst>
              <a:ext uri="{FF2B5EF4-FFF2-40B4-BE49-F238E27FC236}">
                <a16:creationId xmlns="" xmlns:a16="http://schemas.microsoft.com/office/drawing/2014/main" id="{D7471C33-FF97-4C43-A84F-B530D843CFA0}"/>
              </a:ext>
            </a:extLst>
          </p:cNvPr>
          <p:cNvSpPr/>
          <p:nvPr/>
        </p:nvSpPr>
        <p:spPr>
          <a:xfrm>
            <a:off x="2441024" y="1054235"/>
            <a:ext cx="4429226" cy="461665"/>
          </a:xfrm>
          <a:prstGeom prst="rect">
            <a:avLst/>
          </a:prstGeom>
        </p:spPr>
        <p:txBody>
          <a:bodyPr wrap="none">
            <a:spAutoFit/>
          </a:bodyPr>
          <a:lstStyle/>
          <a:p>
            <a:r>
              <a:rPr lang="bs-Latn-BA" sz="2400" dirty="0">
                <a:latin typeface="Calibri" panose="020F0502020204030204" pitchFamily="34" charset="0"/>
                <a:ea typeface="Times New Roman" panose="02020603050405020304" pitchFamily="18" charset="0"/>
                <a:cs typeface="Arial" panose="020B0604020202020204" pitchFamily="34" charset="0"/>
              </a:rPr>
              <a:t>4.2 </a:t>
            </a:r>
            <a:r>
              <a:rPr lang="en-GB" sz="2400" dirty="0">
                <a:latin typeface="Calibri" panose="020F0502020204030204" pitchFamily="34" charset="0"/>
                <a:ea typeface="Times New Roman" panose="02020603050405020304" pitchFamily="18" charset="0"/>
                <a:cs typeface="Arial" panose="020B0604020202020204" pitchFamily="34" charset="0"/>
              </a:rPr>
              <a:t>Master curricula implemented</a:t>
            </a:r>
            <a:endParaRPr lang="hr-BA" sz="2400" dirty="0"/>
          </a:p>
        </p:txBody>
      </p:sp>
      <p:graphicFrame>
        <p:nvGraphicFramePr>
          <p:cNvPr id="7" name="Table 6">
            <a:extLst>
              <a:ext uri="{FF2B5EF4-FFF2-40B4-BE49-F238E27FC236}">
                <a16:creationId xmlns="" xmlns:a16="http://schemas.microsoft.com/office/drawing/2014/main" id="{F4E6A7B2-CA27-4586-B68F-A43A994BD1B2}"/>
              </a:ext>
            </a:extLst>
          </p:cNvPr>
          <p:cNvGraphicFramePr>
            <a:graphicFrameLocks noGrp="1"/>
          </p:cNvGraphicFramePr>
          <p:nvPr>
            <p:extLst>
              <p:ext uri="{D42A27DB-BD31-4B8C-83A1-F6EECF244321}">
                <p14:modId xmlns="" xmlns:p14="http://schemas.microsoft.com/office/powerpoint/2010/main" val="417057905"/>
              </p:ext>
            </p:extLst>
          </p:nvPr>
        </p:nvGraphicFramePr>
        <p:xfrm>
          <a:off x="740525" y="1981200"/>
          <a:ext cx="7234989" cy="4092232"/>
        </p:xfrm>
        <a:graphic>
          <a:graphicData uri="http://schemas.openxmlformats.org/drawingml/2006/table">
            <a:tbl>
              <a:tblPr firstRow="1" firstCol="1" bandRow="1">
                <a:tableStyleId>{69CF1AB2-1976-4502-BF36-3FF5EA218861}</a:tableStyleId>
              </a:tblPr>
              <a:tblGrid>
                <a:gridCol w="1910838">
                  <a:extLst>
                    <a:ext uri="{9D8B030D-6E8A-4147-A177-3AD203B41FA5}">
                      <a16:colId xmlns="" xmlns:a16="http://schemas.microsoft.com/office/drawing/2014/main" val="1253187285"/>
                    </a:ext>
                  </a:extLst>
                </a:gridCol>
                <a:gridCol w="5324151">
                  <a:extLst>
                    <a:ext uri="{9D8B030D-6E8A-4147-A177-3AD203B41FA5}">
                      <a16:colId xmlns="" xmlns:a16="http://schemas.microsoft.com/office/drawing/2014/main" val="1345270467"/>
                    </a:ext>
                  </a:extLst>
                </a:gridCol>
              </a:tblGrid>
              <a:tr h="3787432">
                <a:tc>
                  <a:txBody>
                    <a:bodyPr/>
                    <a:lstStyle/>
                    <a:p>
                      <a:pPr marL="0" marR="0">
                        <a:spcBef>
                          <a:spcPts val="0"/>
                        </a:spcBef>
                        <a:spcAft>
                          <a:spcPts val="0"/>
                        </a:spcAft>
                      </a:pPr>
                      <a:r>
                        <a:rPr lang="en-GB" sz="2000" b="0" dirty="0">
                          <a:effectLst/>
                        </a:rPr>
                        <a:t>Description </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Teaching process conducted.</a:t>
                      </a:r>
                      <a:endParaRPr lang="hr-BA" sz="2000" b="0" dirty="0">
                        <a:effectLst/>
                      </a:endParaRPr>
                    </a:p>
                    <a:p>
                      <a:pPr marL="0" marR="0">
                        <a:spcBef>
                          <a:spcPts val="0"/>
                        </a:spcBef>
                        <a:spcAft>
                          <a:spcPts val="0"/>
                        </a:spcAft>
                      </a:pPr>
                      <a:r>
                        <a:rPr lang="en-GB" sz="2000" b="0" dirty="0">
                          <a:effectLst/>
                        </a:rPr>
                        <a:t>Selected students from each WB HEI will visit EU partner HEIs, attend lectures/exercises, compare teaching/learning methodologies in the HEI of origin and acquired knowledge with the teaching/learning methodology in EU partner HEIs and knowledge and skills of students from EU.</a:t>
                      </a:r>
                      <a:endParaRPr lang="bs-Latn-BA" sz="2000" b="0" dirty="0">
                        <a:effectLst/>
                      </a:endParaRPr>
                    </a:p>
                    <a:p>
                      <a:pPr marL="0" marR="0">
                        <a:spcBef>
                          <a:spcPts val="0"/>
                        </a:spcBef>
                        <a:spcAft>
                          <a:spcPts val="0"/>
                        </a:spcAft>
                      </a:pPr>
                      <a:r>
                        <a:rPr lang="en-GB" sz="2000" b="0" dirty="0">
                          <a:effectLst/>
                        </a:rPr>
                        <a:t>The long-term international mobility is planned through Special Mobility Strand.</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602859708"/>
                  </a:ext>
                </a:extLst>
              </a:tr>
              <a:tr h="291341">
                <a:tc>
                  <a:txBody>
                    <a:bodyPr/>
                    <a:lstStyle/>
                    <a:p>
                      <a:pPr marL="0" marR="0">
                        <a:spcBef>
                          <a:spcPts val="0"/>
                        </a:spcBef>
                        <a:spcAft>
                          <a:spcPts val="0"/>
                        </a:spcAft>
                      </a:pPr>
                      <a:r>
                        <a:rPr lang="en-GB" sz="2000" b="0">
                          <a:effectLst/>
                        </a:rPr>
                        <a:t>Due date</a:t>
                      </a:r>
                      <a:endParaRPr lang="hr-BA" sz="20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14-10-2019</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8491716"/>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5011</TotalTime>
  <Words>1264</Words>
  <Application>Microsoft Office PowerPoint</Application>
  <PresentationFormat>On-screen Show (4:3)</PresentationFormat>
  <Paragraphs>171</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Development of master curricula for natural disasters risk management in Western Balkan countries</vt:lpstr>
      <vt:lpstr>  </vt:lpstr>
      <vt:lpstr>Description</vt:lpstr>
      <vt:lpstr>Tasks</vt:lpstr>
      <vt:lpstr>WP 4.1. Students enrolled</vt:lpstr>
      <vt:lpstr>Slide 6</vt:lpstr>
      <vt:lpstr>Slide 7</vt:lpstr>
      <vt:lpstr>To do list </vt:lpstr>
      <vt:lpstr>Slide 9</vt:lpstr>
      <vt:lpstr>To do list </vt:lpstr>
      <vt:lpstr>Slide 11</vt:lpstr>
      <vt:lpstr>Slide 12</vt:lpstr>
      <vt:lpstr>Slide 13</vt:lpstr>
      <vt:lpstr>Slide 14</vt:lpstr>
      <vt:lpstr>Slide 15</vt:lpstr>
      <vt:lpstr>To do list </vt:lpstr>
      <vt:lpstr>4.4 Implementation of trainings   To do list </vt:lpstr>
      <vt:lpstr>4.5. Quality report on master curricula  </vt:lpstr>
      <vt:lpstr>To do list </vt:lpstr>
      <vt:lpstr>4.6 Self-evaluation report of trainings  To do list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145</cp:revision>
  <dcterms:created xsi:type="dcterms:W3CDTF">2006-08-16T00:00:00Z</dcterms:created>
  <dcterms:modified xsi:type="dcterms:W3CDTF">2019-03-25T21:17:52Z</dcterms:modified>
</cp:coreProperties>
</file>